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59" r:id="rId5"/>
    <p:sldMasterId id="2147484993" r:id="rId6"/>
  </p:sldMasterIdLst>
  <p:notesMasterIdLst>
    <p:notesMasterId r:id="rId28"/>
  </p:notesMasterIdLst>
  <p:handoutMasterIdLst>
    <p:handoutMasterId r:id="rId29"/>
  </p:handoutMasterIdLst>
  <p:sldIdLst>
    <p:sldId id="3149" r:id="rId7"/>
    <p:sldId id="3277" r:id="rId8"/>
    <p:sldId id="3241" r:id="rId9"/>
    <p:sldId id="3207" r:id="rId10"/>
    <p:sldId id="3293" r:id="rId11"/>
    <p:sldId id="3311" r:id="rId12"/>
    <p:sldId id="3313" r:id="rId13"/>
    <p:sldId id="3315" r:id="rId14"/>
    <p:sldId id="3316" r:id="rId15"/>
    <p:sldId id="3318" r:id="rId16"/>
    <p:sldId id="3329" r:id="rId17"/>
    <p:sldId id="3330" r:id="rId18"/>
    <p:sldId id="3331" r:id="rId19"/>
    <p:sldId id="3322" r:id="rId20"/>
    <p:sldId id="3324" r:id="rId21"/>
    <p:sldId id="3323" r:id="rId22"/>
    <p:sldId id="3332" r:id="rId23"/>
    <p:sldId id="3334" r:id="rId24"/>
    <p:sldId id="3276" r:id="rId25"/>
    <p:sldId id="3249" r:id="rId26"/>
    <p:sldId id="3251" r:id="rId27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>
          <p15:clr>
            <a:srgbClr val="A4A3A4"/>
          </p15:clr>
        </p15:guide>
        <p15:guide id="2" orient="horz" pos="1548">
          <p15:clr>
            <a:srgbClr val="A4A3A4"/>
          </p15:clr>
        </p15:guide>
        <p15:guide id="3" pos="194">
          <p15:clr>
            <a:srgbClr val="A4A3A4"/>
          </p15:clr>
        </p15:guide>
        <p15:guide id="4" pos="2235">
          <p15:clr>
            <a:srgbClr val="A4A3A4"/>
          </p15:clr>
        </p15:guide>
        <p15:guide id="5" pos="3778">
          <p15:clr>
            <a:srgbClr val="A4A3A4"/>
          </p15:clr>
        </p15:guide>
        <p15:guide id="6" pos="1170">
          <p15:clr>
            <a:srgbClr val="A4A3A4"/>
          </p15:clr>
        </p15:guide>
        <p15:guide id="7" pos="4572">
          <p15:clr>
            <a:srgbClr val="A4A3A4"/>
          </p15:clr>
        </p15:guide>
        <p15:guide id="8" orient="horz" pos="981" userDrawn="1">
          <p15:clr>
            <a:srgbClr val="A4A3A4"/>
          </p15:clr>
        </p15:guide>
        <p15:guide id="9" orient="horz" pos="232">
          <p15:clr>
            <a:srgbClr val="A4A3A4"/>
          </p15:clr>
        </p15:guide>
        <p15:guide id="10" orient="horz" pos="28">
          <p15:clr>
            <a:srgbClr val="A4A3A4"/>
          </p15:clr>
        </p15:guide>
        <p15:guide id="11" pos="60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99"/>
    <a:srgbClr val="990000"/>
    <a:srgbClr val="EAEAEA"/>
    <a:srgbClr val="CC3300"/>
    <a:srgbClr val="FF3300"/>
    <a:srgbClr val="FF0000"/>
    <a:srgbClr val="DDDDDD"/>
    <a:srgbClr val="D9D9D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06" autoAdjust="0"/>
    <p:restoredTop sz="99381" autoAdjust="0"/>
  </p:normalViewPr>
  <p:slideViewPr>
    <p:cSldViewPr>
      <p:cViewPr varScale="1">
        <p:scale>
          <a:sx n="118" d="100"/>
          <a:sy n="118" d="100"/>
        </p:scale>
        <p:origin x="1472" y="200"/>
      </p:cViewPr>
      <p:guideLst>
        <p:guide orient="horz" pos="436"/>
        <p:guide orient="horz" pos="1548"/>
        <p:guide pos="194"/>
        <p:guide pos="2235"/>
        <p:guide pos="3778"/>
        <p:guide pos="1170"/>
        <p:guide pos="4572"/>
        <p:guide orient="horz" pos="981"/>
        <p:guide orient="horz" pos="232"/>
        <p:guide orient="horz" pos="28"/>
        <p:guide pos="60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9208"/>
    </p:cViewPr>
  </p:sorterViewPr>
  <p:notesViewPr>
    <p:cSldViewPr>
      <p:cViewPr varScale="1">
        <p:scale>
          <a:sx n="49" d="100"/>
          <a:sy n="49" d="100"/>
        </p:scale>
        <p:origin x="-2958" y="-114"/>
      </p:cViewPr>
      <p:guideLst>
        <p:guide orient="horz" pos="3131"/>
        <p:guide pos="2144"/>
        <p:guide orient="horz" pos="3127"/>
        <p:guide pos="2142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9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9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D4A1F5E9-25E5-4549-9BA7-C23BAE4110C3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62334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92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30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09613" y="742950"/>
            <a:ext cx="5378450" cy="37226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2" y="4715952"/>
            <a:ext cx="5438775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92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6D07108-6D23-4FA0-B661-B57F6B0B642A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6740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693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38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9419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675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8650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59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42353" y="43133"/>
            <a:ext cx="1547823" cy="55916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7845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0627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93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8103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2" r:id="rId1"/>
    <p:sldLayoutId id="2147484894" r:id="rId2"/>
    <p:sldLayoutId id="2147484896" r:id="rId3"/>
    <p:sldLayoutId id="2147484914" r:id="rId4"/>
    <p:sldLayoutId id="2147484992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9" name="그림 8" descr="SK이노베이션_영문_행복날개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94" r:id="rId1"/>
    <p:sldLayoutId id="2147484995" r:id="rId2"/>
    <p:sldLayoutId id="2147484996" r:id="rId3"/>
    <p:sldLayoutId id="2147484997" r:id="rId4"/>
    <p:sldLayoutId id="2147484998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2.xml"/><Relationship Id="rId1" Type="http://schemas.openxmlformats.org/officeDocument/2006/relationships/slideLayout" Target="../slideLayouts/slideLayout8.xml"/><Relationship Id="rId4" Type="http://schemas.openxmlformats.org/officeDocument/2006/relationships/slide" Target="slide1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18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6.xml"/><Relationship Id="rId1" Type="http://schemas.openxmlformats.org/officeDocument/2006/relationships/slideLayout" Target="../slideLayouts/slideLayout8.xml"/><Relationship Id="rId5" Type="http://schemas.openxmlformats.org/officeDocument/2006/relationships/slide" Target="slide8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1496618" y="3138153"/>
            <a:ext cx="6912766" cy="405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36000" rIns="36000" bIns="36000" anchor="ctr">
            <a:noAutofit/>
          </a:bodyPr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Machine Learning Project</a:t>
            </a:r>
            <a:r>
              <a:rPr lang="ko-KR" altLang="en-US" sz="2400" b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37208" y="2060848"/>
            <a:ext cx="8203464" cy="9286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0" latinLnBrk="0" hangingPunct="0">
              <a:defRPr lang="ko-KR" altLang="en-US" sz="3200">
                <a:solidFill>
                  <a:srgbClr val="000000"/>
                </a:solidFill>
                <a:latin typeface="+mn-ea"/>
                <a:ea typeface="+mn-ea"/>
              </a:defRPr>
            </a:lvl1pPr>
            <a:lvl2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2pPr>
            <a:lvl3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3pPr>
            <a:lvl4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4pPr>
            <a:lvl5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3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 Prediction Modeling</a:t>
            </a:r>
            <a:endParaRPr lang="ko-KR" altLang="en-US" sz="3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 Box 11">
            <a:extLst>
              <a:ext uri="{FF2B5EF4-FFF2-40B4-BE49-F238E27FC236}">
                <a16:creationId xmlns:a16="http://schemas.microsoft.com/office/drawing/2014/main" id="{386AD4D2-1087-A748-9918-3561C4C9B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9487" y="5398759"/>
            <a:ext cx="2187027" cy="406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6800" anchor="ctr"/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2019. 11.</a:t>
            </a:r>
            <a:r>
              <a:rPr lang="ko-KR" altLang="en-US" sz="200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24390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9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Feature Engineering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Feature Creation &amp; Selection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504728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36876" y="1393031"/>
            <a:ext cx="293063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derived features</a:t>
            </a:r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05B38D1C-959D-5442-B771-D3D198B57E42}"/>
              </a:ext>
            </a:extLst>
          </p:cNvPr>
          <p:cNvSpPr/>
          <p:nvPr/>
        </p:nvSpPr>
        <p:spPr>
          <a:xfrm>
            <a:off x="1912865" y="1436136"/>
            <a:ext cx="469190" cy="4752750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51207 w 990905"/>
              <a:gd name="connsiteY0" fmla="*/ 2437497 h 5059443"/>
              <a:gd name="connsiteX1" fmla="*/ 983098 w 990905"/>
              <a:gd name="connsiteY1" fmla="*/ 0 h 5059443"/>
              <a:gd name="connsiteX2" fmla="*/ 990905 w 990905"/>
              <a:gd name="connsiteY2" fmla="*/ 5059443 h 5059443"/>
              <a:gd name="connsiteX3" fmla="*/ 77252 w 990905"/>
              <a:gd name="connsiteY3" fmla="*/ 4369856 h 5059443"/>
              <a:gd name="connsiteX4" fmla="*/ 51207 w 990905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2737" h="5059443">
                <a:moveTo>
                  <a:pt x="83039" y="2437497"/>
                </a:moveTo>
                <a:lnTo>
                  <a:pt x="1014930" y="0"/>
                </a:lnTo>
                <a:cubicBezTo>
                  <a:pt x="1017532" y="1686481"/>
                  <a:pt x="1020135" y="3372962"/>
                  <a:pt x="1022737" y="5059443"/>
                </a:cubicBezTo>
                <a:lnTo>
                  <a:pt x="109084" y="4369856"/>
                </a:lnTo>
                <a:cubicBezTo>
                  <a:pt x="-47532" y="3932865"/>
                  <a:pt x="-16485" y="2697817"/>
                  <a:pt x="83039" y="243749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3D8B64-0127-444F-8107-3C504DF51626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10ECB0E-CF27-5547-B2BD-C61FA1EC57AF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DC38BF3-1B80-F147-981B-A0B38856F769}"/>
              </a:ext>
            </a:extLst>
          </p:cNvPr>
          <p:cNvSpPr/>
          <p:nvPr/>
        </p:nvSpPr>
        <p:spPr>
          <a:xfrm>
            <a:off x="392851" y="21271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8DBF935-2DF4-7049-A9CD-1FFCF904482B}"/>
              </a:ext>
            </a:extLst>
          </p:cNvPr>
          <p:cNvCxnSpPr>
            <a:stCxn id="47" idx="2"/>
            <a:endCxn id="48" idx="0"/>
          </p:cNvCxnSpPr>
          <p:nvPr/>
        </p:nvCxnSpPr>
        <p:spPr>
          <a:xfrm>
            <a:off x="1123977" y="1943924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599F615-B840-F34B-9BC4-612563CB7C64}"/>
              </a:ext>
            </a:extLst>
          </p:cNvPr>
          <p:cNvCxnSpPr>
            <a:stCxn id="48" idx="2"/>
            <a:endCxn id="52" idx="0"/>
          </p:cNvCxnSpPr>
          <p:nvPr/>
        </p:nvCxnSpPr>
        <p:spPr>
          <a:xfrm>
            <a:off x="1123977" y="2741762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FA82149-03A9-A04B-83B2-40CFF1A7D6D0}"/>
              </a:ext>
            </a:extLst>
          </p:cNvPr>
          <p:cNvSpPr/>
          <p:nvPr/>
        </p:nvSpPr>
        <p:spPr>
          <a:xfrm>
            <a:off x="392851" y="29249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C123B8A-AC82-CE4A-AAE9-70403A08A347}"/>
              </a:ext>
            </a:extLst>
          </p:cNvPr>
          <p:cNvSpPr/>
          <p:nvPr/>
        </p:nvSpPr>
        <p:spPr>
          <a:xfrm>
            <a:off x="392851" y="386104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5BABC6-DF1C-0147-A7EB-DAC11E3AC2A8}"/>
              </a:ext>
            </a:extLst>
          </p:cNvPr>
          <p:cNvSpPr/>
          <p:nvPr/>
        </p:nvSpPr>
        <p:spPr>
          <a:xfrm>
            <a:off x="392851" y="470820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BC185F2-850F-E44F-80F8-BCAF24153169}"/>
              </a:ext>
            </a:extLst>
          </p:cNvPr>
          <p:cNvCxnSpPr>
            <a:stCxn id="52" idx="2"/>
            <a:endCxn id="53" idx="0"/>
          </p:cNvCxnSpPr>
          <p:nvPr/>
        </p:nvCxnSpPr>
        <p:spPr>
          <a:xfrm>
            <a:off x="1123977" y="3539600"/>
            <a:ext cx="0" cy="321448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48379475-EE63-9D4F-942F-CF21DEDA56E4}"/>
              </a:ext>
            </a:extLst>
          </p:cNvPr>
          <p:cNvCxnSpPr>
            <a:stCxn id="53" idx="2"/>
            <a:endCxn id="54" idx="0"/>
          </p:cNvCxnSpPr>
          <p:nvPr/>
        </p:nvCxnSpPr>
        <p:spPr>
          <a:xfrm>
            <a:off x="1123977" y="4475704"/>
            <a:ext cx="0" cy="23250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078551AE-C894-3A42-9D31-E2A1360570DE}"/>
              </a:ext>
            </a:extLst>
          </p:cNvPr>
          <p:cNvCxnSpPr>
            <a:stCxn id="54" idx="2"/>
            <a:endCxn id="43" idx="0"/>
          </p:cNvCxnSpPr>
          <p:nvPr/>
        </p:nvCxnSpPr>
        <p:spPr>
          <a:xfrm>
            <a:off x="1123977" y="5322860"/>
            <a:ext cx="0" cy="33792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CDC0D39-00B2-F24B-BCA5-7F6628F338A0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5FA9A12-6F23-9B43-BA3F-EF54692638BE}"/>
              </a:ext>
            </a:extLst>
          </p:cNvPr>
          <p:cNvSpPr/>
          <p:nvPr/>
        </p:nvSpPr>
        <p:spPr bwMode="auto">
          <a:xfrm>
            <a:off x="287215" y="3717395"/>
            <a:ext cx="1666530" cy="1727829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97698C2-6AE4-A641-8865-0B74D3779819}"/>
              </a:ext>
            </a:extLst>
          </p:cNvPr>
          <p:cNvSpPr/>
          <p:nvPr/>
        </p:nvSpPr>
        <p:spPr>
          <a:xfrm>
            <a:off x="6681192" y="1393031"/>
            <a:ext cx="21590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features screening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1" y="2358091"/>
            <a:ext cx="6869223" cy="939740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i="1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432699"/>
            <a:ext cx="6869222" cy="272795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48744" y="3424347"/>
            <a:ext cx="6810172" cy="3604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79332" y="2369638"/>
            <a:ext cx="6810172" cy="9140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Creation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400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Consolidation of related features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(Total space : Ground floor, Basement,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Creation of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meaningful period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features (Age of house, Age of remodeled)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7" name="모서리가 둥근 직사각형 66">
            <a:extLst>
              <a:ext uri="{FF2B5EF4-FFF2-40B4-BE49-F238E27FC236}">
                <a16:creationId xmlns:a16="http://schemas.microsoft.com/office/drawing/2014/main" id="{2CB57CBF-25F3-1E44-90C3-E09C5BA19046}"/>
              </a:ext>
            </a:extLst>
          </p:cNvPr>
          <p:cNvSpPr/>
          <p:nvPr/>
        </p:nvSpPr>
        <p:spPr>
          <a:xfrm>
            <a:off x="2754211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모서리가 둥근 직사각형 68">
            <a:extLst>
              <a:ext uri="{FF2B5EF4-FFF2-40B4-BE49-F238E27FC236}">
                <a16:creationId xmlns:a16="http://schemas.microsoft.com/office/drawing/2014/main" id="{EFF7A0AA-D2D1-B24F-83F8-7CB7CD343556}"/>
              </a:ext>
            </a:extLst>
          </p:cNvPr>
          <p:cNvSpPr/>
          <p:nvPr/>
        </p:nvSpPr>
        <p:spPr>
          <a:xfrm>
            <a:off x="4966679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모서리가 둥근 직사각형 71">
            <a:extLst>
              <a:ext uri="{FF2B5EF4-FFF2-40B4-BE49-F238E27FC236}">
                <a16:creationId xmlns:a16="http://schemas.microsoft.com/office/drawing/2014/main" id="{7E0839A7-D4A6-154C-B849-80FB585ABAA3}"/>
              </a:ext>
            </a:extLst>
          </p:cNvPr>
          <p:cNvSpPr/>
          <p:nvPr/>
        </p:nvSpPr>
        <p:spPr>
          <a:xfrm>
            <a:off x="7179147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FB15AE9-66C2-134F-89FF-3F5EAB0974CD}"/>
              </a:ext>
            </a:extLst>
          </p:cNvPr>
          <p:cNvSpPr/>
          <p:nvPr/>
        </p:nvSpPr>
        <p:spPr>
          <a:xfrm>
            <a:off x="2720752" y="4205488"/>
            <a:ext cx="2073003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➀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Subset Selection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656C33D-89CC-8249-868B-B83DE9780F22}"/>
              </a:ext>
            </a:extLst>
          </p:cNvPr>
          <p:cNvSpPr/>
          <p:nvPr/>
        </p:nvSpPr>
        <p:spPr>
          <a:xfrm>
            <a:off x="4897216" y="4205488"/>
            <a:ext cx="2108012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➁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Lasso Penalization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D8ED86B3-0186-AF4F-BC08-B7056374A590}"/>
              </a:ext>
            </a:extLst>
          </p:cNvPr>
          <p:cNvSpPr/>
          <p:nvPr/>
        </p:nvSpPr>
        <p:spPr>
          <a:xfrm>
            <a:off x="7121944" y="4205488"/>
            <a:ext cx="2223544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➂ </a:t>
            </a:r>
            <a:r>
              <a:rPr lang="en-US" altLang="ko-KR" b="0" u="sng" dirty="0">
                <a:latin typeface="Tahoma" panose="020B0604030504040204" pitchFamily="34" charset="0"/>
                <a:cs typeface="Tahoma" panose="020B0604030504040204" pitchFamily="34" charset="0"/>
              </a:rPr>
              <a:t>Feature importance</a:t>
            </a:r>
            <a:endParaRPr lang="en-US" altLang="ko-KR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D24862-1A01-4F4E-9A66-7662018D9A8C}"/>
              </a:ext>
            </a:extLst>
          </p:cNvPr>
          <p:cNvSpPr/>
          <p:nvPr/>
        </p:nvSpPr>
        <p:spPr>
          <a:xfrm>
            <a:off x="2789204" y="4705822"/>
            <a:ext cx="2091788" cy="1045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8 Stepwise cases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(AIC/BIC &amp;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Forward/Backward,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76 features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 selected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8579C67A-E9D3-0E4A-B2BE-A9CB3D8628E1}"/>
              </a:ext>
            </a:extLst>
          </p:cNvPr>
          <p:cNvSpPr/>
          <p:nvPr/>
        </p:nvSpPr>
        <p:spPr>
          <a:xfrm>
            <a:off x="4969224" y="4705822"/>
            <a:ext cx="2091788" cy="886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Regularization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(best lambda : 0.01)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42 features 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7CA6AFB-7502-3440-8BD5-033708497E07}"/>
              </a:ext>
            </a:extLst>
          </p:cNvPr>
          <p:cNvSpPr/>
          <p:nvPr/>
        </p:nvSpPr>
        <p:spPr>
          <a:xfrm>
            <a:off x="7179147" y="4705822"/>
            <a:ext cx="2091788" cy="113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6 Algorithms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(SVM, </a:t>
            </a:r>
            <a:r>
              <a:rPr lang="en-US" altLang="ko-KR" sz="1300" b="0" dirty="0" err="1">
                <a:latin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, RF, ..)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Feature grouping 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by Importance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4F025B-8105-604C-B342-3B34DA462C18}"/>
              </a:ext>
            </a:extLst>
          </p:cNvPr>
          <p:cNvSpPr txBox="1"/>
          <p:nvPr/>
        </p:nvSpPr>
        <p:spPr>
          <a:xfrm>
            <a:off x="2720752" y="3756467"/>
            <a:ext cx="54006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buFont typeface="Wingdings" pitchFamily="2" charset="2"/>
              <a:buChar char="ü"/>
            </a:pP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 from 174 features (Including </a:t>
            </a:r>
            <a:r>
              <a:rPr kumimoji="1" lang="en-US" altLang="ko-KR" b="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dummified</a:t>
            </a: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variables) </a:t>
            </a:r>
            <a:endParaRPr kumimoji="1" lang="ko-KR" altLang="en-US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68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13970" y="3529481"/>
            <a:ext cx="360000" cy="360000"/>
          </a:xfrm>
          <a:prstGeom prst="rect">
            <a:avLst/>
          </a:prstGeom>
          <a:noFill/>
        </p:spPr>
      </p:pic>
      <p:pic>
        <p:nvPicPr>
          <p:cNvPr id="70" name="Picture 2" descr="C:\Users\wslee\Pictures\1328613850_8.png">
            <a:hlinkClick r:id="rId4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13970" y="2384924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619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Creation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684076" y="1023234"/>
            <a:ext cx="86254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Features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space feature consolidation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(features deleted after consolidation)</a:t>
            </a: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*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Tot.Space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GarageArea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graphicFrame>
        <p:nvGraphicFramePr>
          <p:cNvPr id="22" name="Table 1">
            <a:extLst>
              <a:ext uri="{FF2B5EF4-FFF2-40B4-BE49-F238E27FC236}">
                <a16:creationId xmlns:a16="http://schemas.microsoft.com/office/drawing/2014/main" id="{E93836D2-2415-EF44-A27E-4363AD48E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463857"/>
              </p:ext>
            </p:extLst>
          </p:nvPr>
        </p:nvGraphicFramePr>
        <p:xfrm>
          <a:off x="2254792" y="2658065"/>
          <a:ext cx="5722544" cy="15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272">
                  <a:extLst>
                    <a:ext uri="{9D8B030D-6E8A-4147-A177-3AD203B41FA5}">
                      <a16:colId xmlns:a16="http://schemas.microsoft.com/office/drawing/2014/main" val="1380250341"/>
                    </a:ext>
                  </a:extLst>
                </a:gridCol>
                <a:gridCol w="2861272">
                  <a:extLst>
                    <a:ext uri="{9D8B030D-6E8A-4147-A177-3AD203B41FA5}">
                      <a16:colId xmlns:a16="http://schemas.microsoft.com/office/drawing/2014/main" val="3302040488"/>
                    </a:ext>
                  </a:extLst>
                </a:gridCol>
              </a:tblGrid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correlation (w/ </a:t>
                      </a:r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SalePrice</a:t>
                      </a:r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03055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Tot.Space</a:t>
                      </a:r>
                      <a:endParaRPr lang="en-US" sz="14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0.8528168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52913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TotalBsmtSF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0.6473571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1771705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GrLivArea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0.7250041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50416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0.6575029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530937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D76B486A-77A7-194F-9E97-1168A41CE014}"/>
              </a:ext>
            </a:extLst>
          </p:cNvPr>
          <p:cNvSpPr/>
          <p:nvPr/>
        </p:nvSpPr>
        <p:spPr>
          <a:xfrm>
            <a:off x="1858748" y="2192382"/>
            <a:ext cx="5220580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Verification (Check for the Correlation with Y)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EA7D4F-8AEA-AE49-BEAC-D03ACEAEA6D3}"/>
              </a:ext>
            </a:extLst>
          </p:cNvPr>
          <p:cNvSpPr/>
          <p:nvPr/>
        </p:nvSpPr>
        <p:spPr>
          <a:xfrm>
            <a:off x="1172580" y="4277707"/>
            <a:ext cx="6006516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Porch =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EnclosedPorch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X3SsnPorch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ScreenPorch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84A2857-EAB7-7747-B15E-F1D3D9936F60}"/>
              </a:ext>
            </a:extLst>
          </p:cNvPr>
          <p:cNvSpPr/>
          <p:nvPr/>
        </p:nvSpPr>
        <p:spPr>
          <a:xfrm>
            <a:off x="684076" y="4880240"/>
            <a:ext cx="7221252" cy="37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 Feature creation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(features deleted after creation)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B6B38E9-D8CE-3D4E-A94B-9A18DB5B8623}"/>
              </a:ext>
            </a:extLst>
          </p:cNvPr>
          <p:cNvSpPr/>
          <p:nvPr/>
        </p:nvSpPr>
        <p:spPr>
          <a:xfrm>
            <a:off x="1172580" y="5255854"/>
            <a:ext cx="6994720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House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built.period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YearBuilt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Remodeled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remod.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YearRemodAdd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418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(1/2)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452500" y="980728"/>
            <a:ext cx="8625408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756233" y="1412776"/>
            <a:ext cx="7149095" cy="18466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Subset Selection :  </a:t>
            </a:r>
            <a:r>
              <a:rPr lang="en-US" altLang="ko-KR" sz="1600" b="0" dirty="0">
                <a:latin typeface="Tahoma" panose="020B0604030504040204" pitchFamily="34" charset="0"/>
                <a:cs typeface="Tahoma" panose="020B0604030504040204" pitchFamily="34" charset="0"/>
              </a:rPr>
              <a:t>Stepwise feature selection  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AIC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3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BIC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CBA363-F090-424F-8065-674B6502C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545" y="2701731"/>
            <a:ext cx="5472608" cy="3330012"/>
          </a:xfrm>
          <a:prstGeom prst="rect">
            <a:avLst/>
          </a:prstGeom>
        </p:spPr>
      </p:pic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573180" y="2701624"/>
            <a:ext cx="2586038" cy="3330011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Similar result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among 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 cases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(Importance features :  Total space, </a:t>
            </a:r>
            <a:r>
              <a:rPr lang="en-US" altLang="ko-KR" b="0" dirty="0" err="1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,..)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76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(P-value)</a:t>
            </a:r>
          </a:p>
          <a:p>
            <a:pPr fontAlgn="ctr">
              <a:lnSpc>
                <a:spcPct val="114000"/>
              </a:lnSpc>
              <a:spcBef>
                <a:spcPts val="16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good with 76 features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(In final step)</a:t>
            </a:r>
          </a:p>
        </p:txBody>
      </p:sp>
    </p:spTree>
    <p:extLst>
      <p:ext uri="{BB962C8B-B14F-4D97-AF65-F5344CB8AC3E}">
        <p14:creationId xmlns:p14="http://schemas.microsoft.com/office/powerpoint/2010/main" val="2299700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(2/2)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668524" y="944724"/>
            <a:ext cx="714909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2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 Penalization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Regularization (Best Lambda : 0.01)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033120" y="992953"/>
            <a:ext cx="3173953" cy="885935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Lasso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42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  <a:p>
            <a:pPr fontAlgn="ctr">
              <a:spcBef>
                <a:spcPts val="3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good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D4A990-623B-7B4B-8193-2DE8BED523FC}"/>
              </a:ext>
            </a:extLst>
          </p:cNvPr>
          <p:cNvSpPr txBox="1"/>
          <p:nvPr/>
        </p:nvSpPr>
        <p:spPr>
          <a:xfrm>
            <a:off x="668524" y="1880828"/>
            <a:ext cx="7149095" cy="438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3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importance by various algorithms 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F7D419-8F72-D845-B5AB-58A25DDDFA63}"/>
              </a:ext>
            </a:extLst>
          </p:cNvPr>
          <p:cNvSpPr/>
          <p:nvPr/>
        </p:nvSpPr>
        <p:spPr>
          <a:xfrm>
            <a:off x="4195050" y="2240868"/>
            <a:ext cx="16940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 Forest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F21CAAD-6310-5643-AC21-84B03B156274}"/>
              </a:ext>
            </a:extLst>
          </p:cNvPr>
          <p:cNvSpPr/>
          <p:nvPr/>
        </p:nvSpPr>
        <p:spPr>
          <a:xfrm>
            <a:off x="6698966" y="2240868"/>
            <a:ext cx="112883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lang="en-US" altLang="ko-KR" sz="1500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0829131-FB91-FE43-BC5E-F67295C03185}"/>
              </a:ext>
            </a:extLst>
          </p:cNvPr>
          <p:cNvSpPr/>
          <p:nvPr/>
        </p:nvSpPr>
        <p:spPr>
          <a:xfrm>
            <a:off x="1042132" y="2240868"/>
            <a:ext cx="27398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 (Partial Least Square)  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39BFA71-1202-0146-A622-2AD329CCD751}"/>
              </a:ext>
            </a:extLst>
          </p:cNvPr>
          <p:cNvSpPr/>
          <p:nvPr/>
        </p:nvSpPr>
        <p:spPr>
          <a:xfrm>
            <a:off x="4201175" y="2517638"/>
            <a:ext cx="5052730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(Minimum Redundancy, Maximum Relevance) 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C09187D-03F2-F741-8F6F-EC243DF2A77F}"/>
              </a:ext>
            </a:extLst>
          </p:cNvPr>
          <p:cNvSpPr/>
          <p:nvPr/>
        </p:nvSpPr>
        <p:spPr>
          <a:xfrm>
            <a:off x="1042132" y="2522366"/>
            <a:ext cx="805029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GBM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8F4BB7-8F30-9748-BFB3-37825A75C618}"/>
              </a:ext>
            </a:extLst>
          </p:cNvPr>
          <p:cNvSpPr/>
          <p:nvPr/>
        </p:nvSpPr>
        <p:spPr>
          <a:xfrm>
            <a:off x="2537142" y="2522366"/>
            <a:ext cx="78579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SVM</a:t>
            </a:r>
          </a:p>
        </p:txBody>
      </p:sp>
      <p:sp>
        <p:nvSpPr>
          <p:cNvPr id="46" name="직사각형 30">
            <a:extLst>
              <a:ext uri="{FF2B5EF4-FFF2-40B4-BE49-F238E27FC236}">
                <a16:creationId xmlns:a16="http://schemas.microsoft.com/office/drawing/2014/main" id="{677336FA-3E97-C242-B283-8CF24B7EE8E9}"/>
              </a:ext>
            </a:extLst>
          </p:cNvPr>
          <p:cNvSpPr/>
          <p:nvPr/>
        </p:nvSpPr>
        <p:spPr>
          <a:xfrm>
            <a:off x="848544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(6 Features)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7" name="직사각형 30">
            <a:extLst>
              <a:ext uri="{FF2B5EF4-FFF2-40B4-BE49-F238E27FC236}">
                <a16:creationId xmlns:a16="http://schemas.microsoft.com/office/drawing/2014/main" id="{80C6B4D3-AF61-504F-A8C5-91D1AB939E9D}"/>
              </a:ext>
            </a:extLst>
          </p:cNvPr>
          <p:cNvSpPr/>
          <p:nvPr/>
        </p:nvSpPr>
        <p:spPr>
          <a:xfrm>
            <a:off x="3650890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(25 Features : Top + 2nd)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8" name="직사각형 30">
            <a:extLst>
              <a:ext uri="{FF2B5EF4-FFF2-40B4-BE49-F238E27FC236}">
                <a16:creationId xmlns:a16="http://schemas.microsoft.com/office/drawing/2014/main" id="{16F0125D-2ACD-ED44-9A8E-56C0EDA04BB1}"/>
              </a:ext>
            </a:extLst>
          </p:cNvPr>
          <p:cNvSpPr/>
          <p:nvPr/>
        </p:nvSpPr>
        <p:spPr>
          <a:xfrm>
            <a:off x="6453235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  <a:b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(174 Features)</a:t>
            </a:r>
            <a:endParaRPr kumimoji="0" lang="ko-KR" altLang="en-US" sz="1600" b="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67EA5F-FB1E-8E4B-9758-38A3A20248F3}"/>
              </a:ext>
            </a:extLst>
          </p:cNvPr>
          <p:cNvSpPr/>
          <p:nvPr/>
        </p:nvSpPr>
        <p:spPr>
          <a:xfrm>
            <a:off x="2270796" y="3070320"/>
            <a:ext cx="52019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(After above 3 3teps)  Feature Grouping by overall Importance </a:t>
            </a:r>
          </a:p>
        </p:txBody>
      </p:sp>
      <p:sp>
        <p:nvSpPr>
          <p:cNvPr id="64" name="Down Arrow 30">
            <a:extLst>
              <a:ext uri="{FF2B5EF4-FFF2-40B4-BE49-F238E27FC236}">
                <a16:creationId xmlns:a16="http://schemas.microsoft.com/office/drawing/2014/main" id="{CD9B6B9D-983A-734F-917E-D1B60A9BBFB2}"/>
              </a:ext>
            </a:extLst>
          </p:cNvPr>
          <p:cNvSpPr/>
          <p:nvPr/>
        </p:nvSpPr>
        <p:spPr bwMode="auto">
          <a:xfrm>
            <a:off x="1532619" y="4483640"/>
            <a:ext cx="6982482" cy="781564"/>
          </a:xfrm>
          <a:prstGeom prst="downArrow">
            <a:avLst>
              <a:gd name="adj1" fmla="val 77069"/>
              <a:gd name="adj2" fmla="val 22894"/>
            </a:avLst>
          </a:prstGeom>
          <a:solidFill>
            <a:schemeClr val="bg1">
              <a:lumMod val="85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5CFDCD0-13B4-6F4A-8029-47C7D4BBBA09}"/>
              </a:ext>
            </a:extLst>
          </p:cNvPr>
          <p:cNvSpPr/>
          <p:nvPr/>
        </p:nvSpPr>
        <p:spPr>
          <a:xfrm>
            <a:off x="2324708" y="4653136"/>
            <a:ext cx="522058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Final Feature Group for Modeling (Training)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E4FEF321-40AA-8B4D-AC60-0B60BABD72D6}"/>
              </a:ext>
            </a:extLst>
          </p:cNvPr>
          <p:cNvGrpSpPr/>
          <p:nvPr/>
        </p:nvGrpSpPr>
        <p:grpSpPr>
          <a:xfrm>
            <a:off x="1036059" y="3456474"/>
            <a:ext cx="7831780" cy="1213212"/>
            <a:chOff x="1108068" y="3444493"/>
            <a:chExt cx="7831780" cy="119385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16BC3269-5A5F-134A-9DAE-E381760C258B}"/>
                </a:ext>
              </a:extLst>
            </p:cNvPr>
            <p:cNvGrpSpPr/>
            <p:nvPr/>
          </p:nvGrpSpPr>
          <p:grpSpPr>
            <a:xfrm>
              <a:off x="1108068" y="3451087"/>
              <a:ext cx="2438676" cy="1187261"/>
              <a:chOff x="1181514" y="4041939"/>
              <a:chExt cx="2297926" cy="1151257"/>
            </a:xfrm>
          </p:grpSpPr>
          <p:sp>
            <p:nvSpPr>
              <p:cNvPr id="16" name="모서리가 둥근 직사각형 15">
                <a:extLst>
                  <a:ext uri="{FF2B5EF4-FFF2-40B4-BE49-F238E27FC236}">
                    <a16:creationId xmlns:a16="http://schemas.microsoft.com/office/drawing/2014/main" id="{9FBA9EEA-0855-614C-AB14-CD6F9C422D45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79A8FA07-555D-3346-9FFE-4E3F1373E478}"/>
                  </a:ext>
                </a:extLst>
              </p:cNvPr>
              <p:cNvSpPr/>
              <p:nvPr/>
            </p:nvSpPr>
            <p:spPr>
              <a:xfrm>
                <a:off x="1707292" y="4041939"/>
                <a:ext cx="1157476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Top Tier (6)</a:t>
                </a: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A5F743-00D3-9C4A-B8E5-87630905CB65}"/>
                </a:ext>
              </a:extLst>
            </p:cNvPr>
            <p:cNvGrpSpPr/>
            <p:nvPr/>
          </p:nvGrpSpPr>
          <p:grpSpPr>
            <a:xfrm>
              <a:off x="3800872" y="3444493"/>
              <a:ext cx="2438676" cy="1193855"/>
              <a:chOff x="1181514" y="4035545"/>
              <a:chExt cx="2297926" cy="1157651"/>
            </a:xfrm>
          </p:grpSpPr>
          <p:sp>
            <p:nvSpPr>
              <p:cNvPr id="55" name="모서리가 둥근 직사각형 54">
                <a:extLst>
                  <a:ext uri="{FF2B5EF4-FFF2-40B4-BE49-F238E27FC236}">
                    <a16:creationId xmlns:a16="http://schemas.microsoft.com/office/drawing/2014/main" id="{FC414457-7408-6B4C-A7A9-60A2671D8AE9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814AF531-C305-0341-B56B-9DB81B5D489F}"/>
                  </a:ext>
                </a:extLst>
              </p:cNvPr>
              <p:cNvSpPr/>
              <p:nvPr/>
            </p:nvSpPr>
            <p:spPr>
              <a:xfrm>
                <a:off x="1707292" y="4035545"/>
                <a:ext cx="1157476" cy="3359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2nd Tier (19)</a:t>
                </a:r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9FAD5C5F-3DA1-0E4F-8902-7C58E17CADAE}"/>
                </a:ext>
              </a:extLst>
            </p:cNvPr>
            <p:cNvGrpSpPr/>
            <p:nvPr/>
          </p:nvGrpSpPr>
          <p:grpSpPr>
            <a:xfrm>
              <a:off x="6501172" y="3451087"/>
              <a:ext cx="2438676" cy="1187261"/>
              <a:chOff x="1181514" y="4041939"/>
              <a:chExt cx="2297926" cy="1151257"/>
            </a:xfrm>
          </p:grpSpPr>
          <p:sp>
            <p:nvSpPr>
              <p:cNvPr id="58" name="모서리가 둥근 직사각형 57">
                <a:extLst>
                  <a:ext uri="{FF2B5EF4-FFF2-40B4-BE49-F238E27FC236}">
                    <a16:creationId xmlns:a16="http://schemas.microsoft.com/office/drawing/2014/main" id="{873BFFBF-D391-8146-8C27-2130D2CBAB8E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34BAE65-4842-254D-B63E-E1F452F8A3B5}"/>
                  </a:ext>
                </a:extLst>
              </p:cNvPr>
              <p:cNvSpPr/>
              <p:nvPr/>
            </p:nvSpPr>
            <p:spPr>
              <a:xfrm>
                <a:off x="1897801" y="4041939"/>
                <a:ext cx="776457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Others</a:t>
                </a:r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B229CC6-F921-4A47-A28C-ABA970101113}"/>
                </a:ext>
              </a:extLst>
            </p:cNvPr>
            <p:cNvSpPr/>
            <p:nvPr/>
          </p:nvSpPr>
          <p:spPr>
            <a:xfrm>
              <a:off x="1306028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tot.space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KitchenQual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built.period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remod.period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fireplaces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BEA9E7F-D972-8F44-B52D-10F7B4BE8601}"/>
                </a:ext>
              </a:extLst>
            </p:cNvPr>
            <p:cNvSpPr/>
            <p:nvPr/>
          </p:nvSpPr>
          <p:spPr>
            <a:xfrm>
              <a:off x="3962073" y="3774800"/>
              <a:ext cx="22868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LotArea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OverallCond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CentralAir.Y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FullBath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GarageCars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GarageYrBlt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.. </a:t>
              </a: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808F1F-65F4-5644-B5EC-5D926320D0AC}"/>
                </a:ext>
              </a:extLst>
            </p:cNvPr>
            <p:cNvSpPr/>
            <p:nvPr/>
          </p:nvSpPr>
          <p:spPr>
            <a:xfrm>
              <a:off x="6682434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3rd Tier (21 variables) 4th Tier (22 variables) Garbage (Other)</a:t>
              </a:r>
            </a:p>
          </p:txBody>
        </p:sp>
      </p:grp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A3963833-DC62-AA44-BAF4-9FEEFAF4B556}"/>
              </a:ext>
            </a:extLst>
          </p:cNvPr>
          <p:cNvCxnSpPr/>
          <p:nvPr/>
        </p:nvCxnSpPr>
        <p:spPr>
          <a:xfrm>
            <a:off x="668524" y="3104964"/>
            <a:ext cx="8585381" cy="0"/>
          </a:xfrm>
          <a:prstGeom prst="line">
            <a:avLst/>
          </a:prstGeom>
          <a:noFill/>
          <a:ln w="19050" cmpd="dbl">
            <a:solidFill>
              <a:sysClr val="windowText" lastClr="000000"/>
            </a:solidFill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55701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Lasso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C75112-0E29-C946-B5DF-CAAA92C78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811017"/>
            <a:ext cx="7951439" cy="5627731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0E28053-36C3-0042-8786-86DB96709B16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342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Random Forest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39F2241-BF87-8B49-B115-8A2D99D00C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994369"/>
            <a:ext cx="9145016" cy="5206939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0ACA10D4-D8AC-5040-9EFE-F04280962007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4353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GBM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5946B84-8AA1-F643-BEEF-AB5938AD2F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3" y="880564"/>
            <a:ext cx="9284152" cy="5500764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9663A6BE-5F6A-B44D-99CD-DD072CDC49CA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5640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2220" y="1894114"/>
            <a:ext cx="7186638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r>
              <a:rPr kumimoji="1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marL="0" marR="0" lvl="0" indent="0" algn="r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itchFamily="50" charset="-127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altLang="ko-KR" sz="1800" dirty="0">
                <a:latin typeface="Tahoma" panose="020B0604030504040204" pitchFamily="34" charset="0"/>
                <a:cs typeface="Tahoma" panose="020B0604030504040204" pitchFamily="34" charset="0"/>
              </a:rPr>
              <a:t>Modeling &amp; Look-back 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Modeling &amp; Look-back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39708" y="1916832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2220" y="1340768"/>
            <a:ext cx="7186638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495492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27640" y="1393031"/>
            <a:ext cx="560268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marR="0" lvl="0" indent="-177800" algn="l" defTabSz="914400" rtl="0" eaLnBrk="1" fontAlgn="base" latin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</a:t>
            </a: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model  (Cross Validation, Hyper-parameter, ..) 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61105" y="2276002"/>
            <a:ext cx="6869223" cy="385308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5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04734" y="2384924"/>
            <a:ext cx="360000" cy="360000"/>
          </a:xfrm>
          <a:prstGeom prst="rect">
            <a:avLst/>
          </a:prstGeom>
          <a:noFill/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id="{F8CCB195-F439-8A48-A524-30A3FA7C701B}"/>
              </a:ext>
            </a:extLst>
          </p:cNvPr>
          <p:cNvSpPr/>
          <p:nvPr/>
        </p:nvSpPr>
        <p:spPr>
          <a:xfrm>
            <a:off x="392851" y="556158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7416F9AD-E88B-5042-8103-9C214591AADD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F037905-349D-9D45-B12C-7F0BF2D5A0E7}"/>
              </a:ext>
            </a:extLst>
          </p:cNvPr>
          <p:cNvSpPr/>
          <p:nvPr/>
        </p:nvSpPr>
        <p:spPr>
          <a:xfrm>
            <a:off x="392851" y="2150587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458C2998-3561-984E-B557-0063D19C1C1D}"/>
              </a:ext>
            </a:extLst>
          </p:cNvPr>
          <p:cNvCxnSpPr>
            <a:stCxn id="85" idx="2"/>
            <a:endCxn id="86" idx="0"/>
          </p:cNvCxnSpPr>
          <p:nvPr/>
        </p:nvCxnSpPr>
        <p:spPr>
          <a:xfrm>
            <a:off x="1123977" y="1943924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513EB37E-4B64-E543-9291-FD7CC503FB20}"/>
              </a:ext>
            </a:extLst>
          </p:cNvPr>
          <p:cNvCxnSpPr>
            <a:stCxn id="86" idx="2"/>
            <a:endCxn id="89" idx="0"/>
          </p:cNvCxnSpPr>
          <p:nvPr/>
        </p:nvCxnSpPr>
        <p:spPr>
          <a:xfrm>
            <a:off x="1123977" y="2765243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08D30D8-B4FB-4A4C-A0BE-4F0BF82DABF6}"/>
              </a:ext>
            </a:extLst>
          </p:cNvPr>
          <p:cNvSpPr/>
          <p:nvPr/>
        </p:nvSpPr>
        <p:spPr>
          <a:xfrm>
            <a:off x="392851" y="29719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4F7ECE3-CB2C-1C4E-913D-02B318B85465}"/>
              </a:ext>
            </a:extLst>
          </p:cNvPr>
          <p:cNvSpPr/>
          <p:nvPr/>
        </p:nvSpPr>
        <p:spPr>
          <a:xfrm>
            <a:off x="392851" y="379322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8E9E383-2301-B349-8CD6-425F61C4FA0F}"/>
              </a:ext>
            </a:extLst>
          </p:cNvPr>
          <p:cNvSpPr/>
          <p:nvPr/>
        </p:nvSpPr>
        <p:spPr>
          <a:xfrm>
            <a:off x="392851" y="46145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EC87F8C-FB20-654E-A362-FC3922A97673}"/>
              </a:ext>
            </a:extLst>
          </p:cNvPr>
          <p:cNvCxnSpPr>
            <a:stCxn id="89" idx="2"/>
            <a:endCxn id="90" idx="0"/>
          </p:cNvCxnSpPr>
          <p:nvPr/>
        </p:nvCxnSpPr>
        <p:spPr>
          <a:xfrm>
            <a:off x="1123977" y="3586562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E98559C9-2BCA-2541-8D69-ECF2DE60C315}"/>
              </a:ext>
            </a:extLst>
          </p:cNvPr>
          <p:cNvCxnSpPr>
            <a:stCxn id="90" idx="2"/>
            <a:endCxn id="91" idx="0"/>
          </p:cNvCxnSpPr>
          <p:nvPr/>
        </p:nvCxnSpPr>
        <p:spPr>
          <a:xfrm>
            <a:off x="1123977" y="4407881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0B868CBB-661F-8849-B355-255FA3D22564}"/>
              </a:ext>
            </a:extLst>
          </p:cNvPr>
          <p:cNvCxnSpPr>
            <a:stCxn id="91" idx="2"/>
            <a:endCxn id="84" idx="0"/>
          </p:cNvCxnSpPr>
          <p:nvPr/>
        </p:nvCxnSpPr>
        <p:spPr>
          <a:xfrm>
            <a:off x="1123977" y="5229200"/>
            <a:ext cx="0" cy="332389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6B6492E-C975-E342-A141-9958AA2AD1C2}"/>
              </a:ext>
            </a:extLst>
          </p:cNvPr>
          <p:cNvSpPr/>
          <p:nvPr/>
        </p:nvSpPr>
        <p:spPr bwMode="auto">
          <a:xfrm>
            <a:off x="1120480" y="5404444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6" name="자유형 95">
            <a:extLst>
              <a:ext uri="{FF2B5EF4-FFF2-40B4-BE49-F238E27FC236}">
                <a16:creationId xmlns:a16="http://schemas.microsoft.com/office/drawing/2014/main" id="{A836E8EF-E776-E741-9A94-7FE32C7CD189}"/>
              </a:ext>
            </a:extLst>
          </p:cNvPr>
          <p:cNvSpPr/>
          <p:nvPr/>
        </p:nvSpPr>
        <p:spPr>
          <a:xfrm>
            <a:off x="1952038" y="1423716"/>
            <a:ext cx="418726" cy="4905607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507407"/>
              <a:gd name="connsiteX1" fmla="*/ 951476 w 959283"/>
              <a:gd name="connsiteY1" fmla="*/ 0 h 5507407"/>
              <a:gd name="connsiteX2" fmla="*/ 959283 w 959283"/>
              <a:gd name="connsiteY2" fmla="*/ 5059443 h 5507407"/>
              <a:gd name="connsiteX3" fmla="*/ 45630 w 959283"/>
              <a:gd name="connsiteY3" fmla="*/ 5193946 h 5507407"/>
              <a:gd name="connsiteX4" fmla="*/ 7 w 959283"/>
              <a:gd name="connsiteY4" fmla="*/ 1593548 h 5507407"/>
              <a:gd name="connsiteX0" fmla="*/ 7 w 959283"/>
              <a:gd name="connsiteY0" fmla="*/ 1593548 h 5193946"/>
              <a:gd name="connsiteX1" fmla="*/ 951476 w 959283"/>
              <a:gd name="connsiteY1" fmla="*/ 0 h 5193946"/>
              <a:gd name="connsiteX2" fmla="*/ 959283 w 959283"/>
              <a:gd name="connsiteY2" fmla="*/ 5059443 h 5193946"/>
              <a:gd name="connsiteX3" fmla="*/ 45630 w 959283"/>
              <a:gd name="connsiteY3" fmla="*/ 5193946 h 5193946"/>
              <a:gd name="connsiteX4" fmla="*/ 7 w 959283"/>
              <a:gd name="connsiteY4" fmla="*/ 1593548 h 5193946"/>
              <a:gd name="connsiteX0" fmla="*/ 1 w 959277"/>
              <a:gd name="connsiteY0" fmla="*/ 1593548 h 5193946"/>
              <a:gd name="connsiteX1" fmla="*/ 951470 w 959277"/>
              <a:gd name="connsiteY1" fmla="*/ 0 h 5193946"/>
              <a:gd name="connsiteX2" fmla="*/ 959277 w 959277"/>
              <a:gd name="connsiteY2" fmla="*/ 5059443 h 5193946"/>
              <a:gd name="connsiteX3" fmla="*/ 45624 w 959277"/>
              <a:gd name="connsiteY3" fmla="*/ 5193946 h 5193946"/>
              <a:gd name="connsiteX4" fmla="*/ 1 w 959277"/>
              <a:gd name="connsiteY4" fmla="*/ 1593548 h 5193946"/>
              <a:gd name="connsiteX0" fmla="*/ 0 w 939696"/>
              <a:gd name="connsiteY0" fmla="*/ 4304112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04112 h 5193946"/>
              <a:gd name="connsiteX0" fmla="*/ 0 w 939696"/>
              <a:gd name="connsiteY0" fmla="*/ 4383543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83543 h 5193946"/>
              <a:gd name="connsiteX0" fmla="*/ 0 w 939696"/>
              <a:gd name="connsiteY0" fmla="*/ 4383543 h 5273377"/>
              <a:gd name="connsiteX1" fmla="*/ 931889 w 939696"/>
              <a:gd name="connsiteY1" fmla="*/ 0 h 5273377"/>
              <a:gd name="connsiteX2" fmla="*/ 939696 w 939696"/>
              <a:gd name="connsiteY2" fmla="*/ 5059443 h 5273377"/>
              <a:gd name="connsiteX3" fmla="*/ 6463 w 939696"/>
              <a:gd name="connsiteY3" fmla="*/ 5273377 h 5273377"/>
              <a:gd name="connsiteX4" fmla="*/ 0 w 939696"/>
              <a:gd name="connsiteY4" fmla="*/ 4383543 h 5273377"/>
              <a:gd name="connsiteX0" fmla="*/ 0 w 932020"/>
              <a:gd name="connsiteY0" fmla="*/ 4383543 h 5273377"/>
              <a:gd name="connsiteX1" fmla="*/ 931889 w 932020"/>
              <a:gd name="connsiteY1" fmla="*/ 0 h 5273377"/>
              <a:gd name="connsiteX2" fmla="*/ 900538 w 932020"/>
              <a:gd name="connsiteY2" fmla="*/ 5168660 h 5273377"/>
              <a:gd name="connsiteX3" fmla="*/ 6463 w 932020"/>
              <a:gd name="connsiteY3" fmla="*/ 5273377 h 5273377"/>
              <a:gd name="connsiteX4" fmla="*/ 0 w 932020"/>
              <a:gd name="connsiteY4" fmla="*/ 4383543 h 5273377"/>
              <a:gd name="connsiteX0" fmla="*/ 0 w 900538"/>
              <a:gd name="connsiteY0" fmla="*/ 4383543 h 5273377"/>
              <a:gd name="connsiteX1" fmla="*/ 892731 w 900538"/>
              <a:gd name="connsiteY1" fmla="*/ 0 h 5273377"/>
              <a:gd name="connsiteX2" fmla="*/ 900538 w 900538"/>
              <a:gd name="connsiteY2" fmla="*/ 5168660 h 5273377"/>
              <a:gd name="connsiteX3" fmla="*/ 6463 w 900538"/>
              <a:gd name="connsiteY3" fmla="*/ 5273377 h 5273377"/>
              <a:gd name="connsiteX4" fmla="*/ 0 w 900538"/>
              <a:gd name="connsiteY4" fmla="*/ 4383543 h 5273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0538" h="5273377">
                <a:moveTo>
                  <a:pt x="0" y="4383543"/>
                </a:moveTo>
                <a:lnTo>
                  <a:pt x="892731" y="0"/>
                </a:lnTo>
                <a:cubicBezTo>
                  <a:pt x="895333" y="1686481"/>
                  <a:pt x="897936" y="3482179"/>
                  <a:pt x="900538" y="5168660"/>
                </a:cubicBezTo>
                <a:lnTo>
                  <a:pt x="6463" y="5273377"/>
                </a:lnTo>
                <a:cubicBezTo>
                  <a:pt x="4309" y="4976766"/>
                  <a:pt x="2154" y="4680154"/>
                  <a:pt x="0" y="438354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978058B-1222-F549-ABDD-09816FB17540}"/>
              </a:ext>
            </a:extLst>
          </p:cNvPr>
          <p:cNvSpPr/>
          <p:nvPr/>
        </p:nvSpPr>
        <p:spPr bwMode="auto">
          <a:xfrm>
            <a:off x="294252" y="5394094"/>
            <a:ext cx="1666530" cy="915226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9" name="직사각형 30">
            <a:extLst>
              <a:ext uri="{FF2B5EF4-FFF2-40B4-BE49-F238E27FC236}">
                <a16:creationId xmlns:a16="http://schemas.microsoft.com/office/drawing/2014/main" id="{DDE207A2-6CE6-1649-BB9B-28C642A65029}"/>
              </a:ext>
            </a:extLst>
          </p:cNvPr>
          <p:cNvSpPr/>
          <p:nvPr/>
        </p:nvSpPr>
        <p:spPr>
          <a:xfrm>
            <a:off x="3088497" y="343540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Variables</a:t>
            </a:r>
          </a:p>
        </p:txBody>
      </p:sp>
      <p:sp>
        <p:nvSpPr>
          <p:cNvPr id="100" name="직사각형 30">
            <a:extLst>
              <a:ext uri="{FF2B5EF4-FFF2-40B4-BE49-F238E27FC236}">
                <a16:creationId xmlns:a16="http://schemas.microsoft.com/office/drawing/2014/main" id="{DACAD2FD-FD39-FC49-9C33-6CA66EF079B6}"/>
              </a:ext>
            </a:extLst>
          </p:cNvPr>
          <p:cNvSpPr/>
          <p:nvPr/>
        </p:nvSpPr>
        <p:spPr>
          <a:xfrm>
            <a:off x="3098850" y="408141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</a:p>
        </p:txBody>
      </p:sp>
      <p:sp>
        <p:nvSpPr>
          <p:cNvPr id="101" name="직사각형 30">
            <a:extLst>
              <a:ext uri="{FF2B5EF4-FFF2-40B4-BE49-F238E27FC236}">
                <a16:creationId xmlns:a16="http://schemas.microsoft.com/office/drawing/2014/main" id="{B3E8DFB7-43FC-CB41-9EC2-D7051AEA8942}"/>
              </a:ext>
            </a:extLst>
          </p:cNvPr>
          <p:cNvSpPr/>
          <p:nvPr/>
        </p:nvSpPr>
        <p:spPr>
          <a:xfrm>
            <a:off x="3088496" y="4727420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+ 2nd Tier</a:t>
            </a:r>
          </a:p>
        </p:txBody>
      </p:sp>
      <p:sp>
        <p:nvSpPr>
          <p:cNvPr id="102" name="직사각형 30">
            <a:extLst>
              <a:ext uri="{FF2B5EF4-FFF2-40B4-BE49-F238E27FC236}">
                <a16:creationId xmlns:a16="http://schemas.microsoft.com/office/drawing/2014/main" id="{50C5C12F-C279-E543-9B32-3166ABF2D341}"/>
              </a:ext>
            </a:extLst>
          </p:cNvPr>
          <p:cNvSpPr/>
          <p:nvPr/>
        </p:nvSpPr>
        <p:spPr>
          <a:xfrm>
            <a:off x="5435519" y="2840629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LM</a:t>
            </a:r>
          </a:p>
        </p:txBody>
      </p:sp>
      <p:sp>
        <p:nvSpPr>
          <p:cNvPr id="103" name="직사각형 30">
            <a:extLst>
              <a:ext uri="{FF2B5EF4-FFF2-40B4-BE49-F238E27FC236}">
                <a16:creationId xmlns:a16="http://schemas.microsoft.com/office/drawing/2014/main" id="{5F45BD77-62A7-4D42-B7C9-FF26FCCA5296}"/>
              </a:ext>
            </a:extLst>
          </p:cNvPr>
          <p:cNvSpPr/>
          <p:nvPr/>
        </p:nvSpPr>
        <p:spPr>
          <a:xfrm>
            <a:off x="5435519" y="3234718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</a:t>
            </a:r>
          </a:p>
        </p:txBody>
      </p:sp>
      <p:sp>
        <p:nvSpPr>
          <p:cNvPr id="104" name="직사각형 30">
            <a:extLst>
              <a:ext uri="{FF2B5EF4-FFF2-40B4-BE49-F238E27FC236}">
                <a16:creationId xmlns:a16="http://schemas.microsoft.com/office/drawing/2014/main" id="{113EF6D8-63D9-A248-B41E-AE8BD918C2FA}"/>
              </a:ext>
            </a:extLst>
          </p:cNvPr>
          <p:cNvSpPr/>
          <p:nvPr/>
        </p:nvSpPr>
        <p:spPr>
          <a:xfrm>
            <a:off x="5435519" y="3628807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</a:t>
            </a:r>
          </a:p>
        </p:txBody>
      </p:sp>
      <p:sp>
        <p:nvSpPr>
          <p:cNvPr id="105" name="직사각형 30">
            <a:extLst>
              <a:ext uri="{FF2B5EF4-FFF2-40B4-BE49-F238E27FC236}">
                <a16:creationId xmlns:a16="http://schemas.microsoft.com/office/drawing/2014/main" id="{66D4983D-AD2C-AD49-B925-7089C89B8280}"/>
              </a:ext>
            </a:extLst>
          </p:cNvPr>
          <p:cNvSpPr/>
          <p:nvPr/>
        </p:nvSpPr>
        <p:spPr>
          <a:xfrm>
            <a:off x="5435519" y="4022896"/>
            <a:ext cx="1345388" cy="299764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</a:t>
            </a:r>
          </a:p>
        </p:txBody>
      </p:sp>
      <p:sp>
        <p:nvSpPr>
          <p:cNvPr id="106" name="직사각형 30">
            <a:extLst>
              <a:ext uri="{FF2B5EF4-FFF2-40B4-BE49-F238E27FC236}">
                <a16:creationId xmlns:a16="http://schemas.microsoft.com/office/drawing/2014/main" id="{D36BA9FF-5942-3D47-B160-8F345AA888C4}"/>
              </a:ext>
            </a:extLst>
          </p:cNvPr>
          <p:cNvSpPr/>
          <p:nvPr/>
        </p:nvSpPr>
        <p:spPr>
          <a:xfrm>
            <a:off x="7760159" y="3918821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RMSE</a:t>
            </a:r>
          </a:p>
        </p:txBody>
      </p:sp>
      <p:sp>
        <p:nvSpPr>
          <p:cNvPr id="107" name="직사각형 30">
            <a:extLst>
              <a:ext uri="{FF2B5EF4-FFF2-40B4-BE49-F238E27FC236}">
                <a16:creationId xmlns:a16="http://schemas.microsoft.com/office/drawing/2014/main" id="{C0C5B254-5C29-1343-93AB-D16A67289157}"/>
              </a:ext>
            </a:extLst>
          </p:cNvPr>
          <p:cNvSpPr/>
          <p:nvPr/>
        </p:nvSpPr>
        <p:spPr>
          <a:xfrm>
            <a:off x="5433586" y="4416985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</a:t>
            </a:r>
          </a:p>
        </p:txBody>
      </p:sp>
      <p:sp>
        <p:nvSpPr>
          <p:cNvPr id="108" name="직사각형 30">
            <a:extLst>
              <a:ext uri="{FF2B5EF4-FFF2-40B4-BE49-F238E27FC236}">
                <a16:creationId xmlns:a16="http://schemas.microsoft.com/office/drawing/2014/main" id="{97146815-55E3-D045-9DEF-E8CF11B6F2D1}"/>
              </a:ext>
            </a:extLst>
          </p:cNvPr>
          <p:cNvSpPr/>
          <p:nvPr/>
        </p:nvSpPr>
        <p:spPr>
          <a:xfrm>
            <a:off x="5433586" y="4811074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GBM</a:t>
            </a:r>
          </a:p>
        </p:txBody>
      </p:sp>
      <p:sp>
        <p:nvSpPr>
          <p:cNvPr id="109" name="직사각형 30">
            <a:extLst>
              <a:ext uri="{FF2B5EF4-FFF2-40B4-BE49-F238E27FC236}">
                <a16:creationId xmlns:a16="http://schemas.microsoft.com/office/drawing/2014/main" id="{000C4EC8-DCB3-5C46-8901-EDA2AF94CD25}"/>
              </a:ext>
            </a:extLst>
          </p:cNvPr>
          <p:cNvSpPr/>
          <p:nvPr/>
        </p:nvSpPr>
        <p:spPr>
          <a:xfrm>
            <a:off x="5433586" y="5205161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kumimoji="0" lang="en-US" altLang="ko-KR" b="0" kern="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직사각형 30">
            <a:extLst>
              <a:ext uri="{FF2B5EF4-FFF2-40B4-BE49-F238E27FC236}">
                <a16:creationId xmlns:a16="http://schemas.microsoft.com/office/drawing/2014/main" id="{024E8D5A-9D52-C54A-B555-2AA0EEE5BEE7}"/>
              </a:ext>
            </a:extLst>
          </p:cNvPr>
          <p:cNvSpPr/>
          <p:nvPr/>
        </p:nvSpPr>
        <p:spPr>
          <a:xfrm>
            <a:off x="7760159" y="4455405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</a:t>
            </a:r>
          </a:p>
        </p:txBody>
      </p:sp>
      <p:sp>
        <p:nvSpPr>
          <p:cNvPr id="111" name="Rectangle 1">
            <a:extLst>
              <a:ext uri="{FF2B5EF4-FFF2-40B4-BE49-F238E27FC236}">
                <a16:creationId xmlns:a16="http://schemas.microsoft.com/office/drawing/2014/main" id="{F10087E7-E960-2B49-ACA4-F36C437C4617}"/>
              </a:ext>
            </a:extLst>
          </p:cNvPr>
          <p:cNvSpPr/>
          <p:nvPr/>
        </p:nvSpPr>
        <p:spPr bwMode="auto">
          <a:xfrm>
            <a:off x="5103525" y="2727070"/>
            <a:ext cx="1995970" cy="2898174"/>
          </a:xfrm>
          <a:prstGeom prst="rect">
            <a:avLst/>
          </a:prstGeom>
          <a:noFill/>
          <a:ln w="190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cxnSp>
        <p:nvCxnSpPr>
          <p:cNvPr id="112" name="Elbow Connector 10">
            <a:extLst>
              <a:ext uri="{FF2B5EF4-FFF2-40B4-BE49-F238E27FC236}">
                <a16:creationId xmlns:a16="http://schemas.microsoft.com/office/drawing/2014/main" id="{0B083E3D-38BA-5747-80D9-3D0776894516}"/>
              </a:ext>
            </a:extLst>
          </p:cNvPr>
          <p:cNvCxnSpPr>
            <a:stCxn id="106" idx="0"/>
            <a:endCxn id="99" idx="0"/>
          </p:cNvCxnSpPr>
          <p:nvPr/>
        </p:nvCxnSpPr>
        <p:spPr>
          <a:xfrm rot="16200000" flipV="1">
            <a:off x="5855312" y="1341280"/>
            <a:ext cx="483420" cy="4671662"/>
          </a:xfrm>
          <a:prstGeom prst="bentConnector3">
            <a:avLst>
              <a:gd name="adj1" fmla="val 288675"/>
            </a:avLst>
          </a:prstGeom>
          <a:noFill/>
          <a:ln w="9525">
            <a:solidFill>
              <a:schemeClr val="bg1">
                <a:lumMod val="65000"/>
              </a:schemeClr>
            </a:solidFill>
            <a:round/>
            <a:headEnd type="none" w="med" len="med"/>
            <a:tailEnd type="triangle"/>
          </a:ln>
        </p:spPr>
      </p:cxnSp>
      <p:sp>
        <p:nvSpPr>
          <p:cNvPr id="113" name="Right Arrow 13">
            <a:extLst>
              <a:ext uri="{FF2B5EF4-FFF2-40B4-BE49-F238E27FC236}">
                <a16:creationId xmlns:a16="http://schemas.microsoft.com/office/drawing/2014/main" id="{8A35DA59-1D25-B841-8051-84476DE7A251}"/>
              </a:ext>
            </a:extLst>
          </p:cNvPr>
          <p:cNvSpPr/>
          <p:nvPr/>
        </p:nvSpPr>
        <p:spPr bwMode="auto">
          <a:xfrm>
            <a:off x="4585457" y="4056432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4" name="Right Arrow 44">
            <a:extLst>
              <a:ext uri="{FF2B5EF4-FFF2-40B4-BE49-F238E27FC236}">
                <a16:creationId xmlns:a16="http://schemas.microsoft.com/office/drawing/2014/main" id="{BA053B27-D0CC-6B4A-A554-9E60C6EE57FD}"/>
              </a:ext>
            </a:extLst>
          </p:cNvPr>
          <p:cNvSpPr/>
          <p:nvPr/>
        </p:nvSpPr>
        <p:spPr bwMode="auto">
          <a:xfrm>
            <a:off x="7340280" y="4086794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E019C29-F764-7249-AAFC-46CD945ABEE5}"/>
              </a:ext>
            </a:extLst>
          </p:cNvPr>
          <p:cNvSpPr txBox="1"/>
          <p:nvPr/>
        </p:nvSpPr>
        <p:spPr>
          <a:xfrm>
            <a:off x="4404108" y="5737897"/>
            <a:ext cx="354135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K-Fold Cross Validation / Grid Search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0F3FE10-B36E-B149-AE16-D109300BBAE9}"/>
              </a:ext>
            </a:extLst>
          </p:cNvPr>
          <p:cNvSpPr txBox="1"/>
          <p:nvPr/>
        </p:nvSpPr>
        <p:spPr>
          <a:xfrm>
            <a:off x="7877579" y="4948973"/>
            <a:ext cx="114005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95FCD4E-E288-0A4B-804F-D38E1669FED0}"/>
              </a:ext>
            </a:extLst>
          </p:cNvPr>
          <p:cNvSpPr txBox="1"/>
          <p:nvPr/>
        </p:nvSpPr>
        <p:spPr>
          <a:xfrm>
            <a:off x="7176012" y="2348230"/>
            <a:ext cx="99578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2293646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304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Prediction Result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4940685" y="810491"/>
            <a:ext cx="454881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48443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08484" y="1030555"/>
            <a:ext cx="4439195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Fitting &amp; Prediction </a:t>
            </a:r>
            <a:b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ko-KR" sz="16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algorithm)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021014" y="1016732"/>
            <a:ext cx="4356484" cy="17420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</a:t>
            </a:r>
            <a:b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(by feature group &amp; by Algorithm)</a:t>
            </a: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/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228600" lvl="1" indent="-220663" fontAlgn="ctr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Grid Search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2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max_depth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6)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c(3, 6, 9)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min_child_weight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1)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c(1, 3, 5)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Gamma (default: 0)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c(0, 0.3, 1, 2)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Eta (default: 0.3)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c(0.1, 0.3, 1)</a:t>
                </a:r>
              </a:p>
              <a:p>
                <a:pPr marL="228600" lvl="1" indent="-220663" fontAlgn="ctr">
                  <a:lnSpc>
                    <a:spcPct val="120000"/>
                  </a:lnSpc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K-Fold Cross Validation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Find best round with hyper parameters.</a:t>
                </a:r>
              </a:p>
              <a:p>
                <a:pPr fontAlgn="ctr">
                  <a:lnSpc>
                    <a:spcPct val="120000"/>
                  </a:lnSpc>
                  <a:spcBef>
                    <a:spcPts val="600"/>
                  </a:spcBef>
                </a:pPr>
                <a:endParaRPr lang="en-US" sz="15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29ABF305-142D-A146-BB42-F00E3EC75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472228"/>
              </p:ext>
            </p:extLst>
          </p:nvPr>
        </p:nvGraphicFramePr>
        <p:xfrm>
          <a:off x="556512" y="4971969"/>
          <a:ext cx="4020422" cy="10076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0211">
                  <a:extLst>
                    <a:ext uri="{9D8B030D-6E8A-4147-A177-3AD203B41FA5}">
                      <a16:colId xmlns:a16="http://schemas.microsoft.com/office/drawing/2014/main" val="4251854301"/>
                    </a:ext>
                  </a:extLst>
                </a:gridCol>
                <a:gridCol w="2010211">
                  <a:extLst>
                    <a:ext uri="{9D8B030D-6E8A-4147-A177-3AD203B41FA5}">
                      <a16:colId xmlns:a16="http://schemas.microsoft.com/office/drawing/2014/main" val="4029866037"/>
                    </a:ext>
                  </a:extLst>
                </a:gridCol>
              </a:tblGrid>
              <a:tr h="44607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Default Parameter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After Tuning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695167"/>
                  </a:ext>
                </a:extLst>
              </a:tr>
              <a:tr h="56159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0.16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($27,748.2)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0.12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($22,501.2)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380441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189055-175B-3845-BF6B-FFCB7260D52A}"/>
              </a:ext>
            </a:extLst>
          </p:cNvPr>
          <p:cNvSpPr/>
          <p:nvPr/>
        </p:nvSpPr>
        <p:spPr>
          <a:xfrm>
            <a:off x="452500" y="4509120"/>
            <a:ext cx="1627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 (RMSE)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53AB1376-41B6-9349-A805-90262EC92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428797"/>
              </p:ext>
            </p:extLst>
          </p:nvPr>
        </p:nvGraphicFramePr>
        <p:xfrm>
          <a:off x="5233044" y="1764529"/>
          <a:ext cx="4004432" cy="30326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8738">
                  <a:extLst>
                    <a:ext uri="{9D8B030D-6E8A-4147-A177-3AD203B41FA5}">
                      <a16:colId xmlns:a16="http://schemas.microsoft.com/office/drawing/2014/main" val="272682485"/>
                    </a:ext>
                  </a:extLst>
                </a:gridCol>
                <a:gridCol w="685536">
                  <a:extLst>
                    <a:ext uri="{9D8B030D-6E8A-4147-A177-3AD203B41FA5}">
                      <a16:colId xmlns:a16="http://schemas.microsoft.com/office/drawing/2014/main" val="4194437408"/>
                    </a:ext>
                  </a:extLst>
                </a:gridCol>
                <a:gridCol w="980823">
                  <a:extLst>
                    <a:ext uri="{9D8B030D-6E8A-4147-A177-3AD203B41FA5}">
                      <a16:colId xmlns:a16="http://schemas.microsoft.com/office/drawing/2014/main" val="3932898611"/>
                    </a:ext>
                  </a:extLst>
                </a:gridCol>
                <a:gridCol w="819335">
                  <a:extLst>
                    <a:ext uri="{9D8B030D-6E8A-4147-A177-3AD203B41FA5}">
                      <a16:colId xmlns:a16="http://schemas.microsoft.com/office/drawing/2014/main" val="514692629"/>
                    </a:ext>
                  </a:extLst>
                </a:gridCol>
              </a:tblGrid>
              <a:tr h="217336">
                <a:tc rowSpan="2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Model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Feature Group (Nb. of features)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485354"/>
                  </a:ext>
                </a:extLst>
              </a:tr>
              <a:tr h="371204">
                <a:tc v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Top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(6)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Important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All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(174)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556149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Regression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970906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PLS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0.168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0.177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0.195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70010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Lasso Regression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39622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SVM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78877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Random Forest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67526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0.129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0.108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760600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XGBoost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0.142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64153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Average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0.136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323767"/>
                  </a:ext>
                </a:extLst>
              </a:tr>
              <a:tr h="423119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Final Model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</a:t>
                      </a:r>
                      <a:r>
                        <a:rPr lang="en-US" altLang="ko-KR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RF+</a:t>
                      </a:r>
                      <a:r>
                        <a:rPr lang="en-US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GBM+</a:t>
                      </a:r>
                      <a:r>
                        <a:rPr lang="en-US" altLang="ko-KR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XGBoost</a:t>
                      </a: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  <a:endParaRPr lang="en-US" sz="1300" b="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</a:t>
                      </a:r>
                      <a:b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($21,255)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944580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955AD082-C9BC-8D49-BBDA-4B8E3A035A48}"/>
              </a:ext>
            </a:extLst>
          </p:cNvPr>
          <p:cNvSpPr txBox="1"/>
          <p:nvPr/>
        </p:nvSpPr>
        <p:spPr>
          <a:xfrm>
            <a:off x="5097016" y="4977172"/>
            <a:ext cx="4288470" cy="11172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937" lvl="1"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General 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score algorithm : RF, GBM,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Feature group :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Important(25)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(174)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※ Suspected Multicollinearity in all feature group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7EC932B-623B-2247-A239-F5DBDA1F2637}"/>
              </a:ext>
            </a:extLst>
          </p:cNvPr>
          <p:cNvSpPr/>
          <p:nvPr/>
        </p:nvSpPr>
        <p:spPr bwMode="auto">
          <a:xfrm>
            <a:off x="7446744" y="4382839"/>
            <a:ext cx="962640" cy="414313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C6ED72A-A7FA-D64F-919A-49DF1A3D9D59}"/>
              </a:ext>
            </a:extLst>
          </p:cNvPr>
          <p:cNvSpPr/>
          <p:nvPr/>
        </p:nvSpPr>
        <p:spPr bwMode="auto">
          <a:xfrm>
            <a:off x="7446744" y="3359110"/>
            <a:ext cx="1764196" cy="758616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53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7A2F8AA-DC37-DF45-BE59-C079A34D7B38}"/>
              </a:ext>
            </a:extLst>
          </p:cNvPr>
          <p:cNvSpPr/>
          <p:nvPr/>
        </p:nvSpPr>
        <p:spPr bwMode="auto">
          <a:xfrm>
            <a:off x="586433" y="2281912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Priority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(7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F21A5C-7614-3448-995F-4F3D0BDE9285}"/>
              </a:ext>
            </a:extLst>
          </p:cNvPr>
          <p:cNvSpPr/>
          <p:nvPr/>
        </p:nvSpPr>
        <p:spPr bwMode="auto">
          <a:xfrm>
            <a:off x="586433" y="3619420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2F92A0-4828-5943-B0FB-0947F92CC84B}"/>
              </a:ext>
            </a:extLst>
          </p:cNvPr>
          <p:cNvSpPr/>
          <p:nvPr/>
        </p:nvSpPr>
        <p:spPr bwMode="auto">
          <a:xfrm>
            <a:off x="586433" y="4956928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(162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A6C7CE9-204C-0A49-AFAF-A3B573554AA8}"/>
              </a:ext>
            </a:extLst>
          </p:cNvPr>
          <p:cNvCxnSpPr>
            <a:cxnSpLocks/>
          </p:cNvCxnSpPr>
          <p:nvPr/>
        </p:nvCxnSpPr>
        <p:spPr>
          <a:xfrm>
            <a:off x="432593" y="2281912"/>
            <a:ext cx="0" cy="3831442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002A34B-3285-8E47-AAE1-4CB7A72CAA4D}"/>
              </a:ext>
            </a:extLst>
          </p:cNvPr>
          <p:cNvSpPr txBox="1"/>
          <p:nvPr/>
        </p:nvSpPr>
        <p:spPr>
          <a:xfrm rot="10800000">
            <a:off x="164632" y="2590158"/>
            <a:ext cx="400110" cy="2941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eaVert" wrap="square" rtlCol="0" anchor="ctr" anchorCtr="0">
            <a:spAutoFit/>
          </a:bodyPr>
          <a:lstStyle/>
          <a:p>
            <a:pPr algn="ctr" fontAlgn="ctr"/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↑</a:t>
            </a:r>
            <a:r>
              <a:rPr lang="en-US" altLang="ko-KR" b="0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kumimoji="1"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Features↑)</a:t>
            </a:r>
            <a:endParaRPr kumimoji="1" lang="ko-KR" altLang="en-US" sz="1050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AEF50D2-A9EB-FD4F-BE83-F67D39A000FF}"/>
              </a:ext>
            </a:extLst>
          </p:cNvPr>
          <p:cNvSpPr/>
          <p:nvPr/>
        </p:nvSpPr>
        <p:spPr bwMode="auto">
          <a:xfrm>
            <a:off x="1591413" y="4928889"/>
            <a:ext cx="4417977" cy="1256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9FBB60A-5BBA-654E-932D-1C32D7C1AB18}"/>
              </a:ext>
            </a:extLst>
          </p:cNvPr>
          <p:cNvSpPr/>
          <p:nvPr/>
        </p:nvSpPr>
        <p:spPr bwMode="auto">
          <a:xfrm>
            <a:off x="1591415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Linear Regression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(LM, PLS, Lasso, Ridge)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E30FF72-7CAD-294F-BBAD-9F714ADB6B25}"/>
              </a:ext>
            </a:extLst>
          </p:cNvPr>
          <p:cNvSpPr/>
          <p:nvPr/>
        </p:nvSpPr>
        <p:spPr bwMode="auto">
          <a:xfrm>
            <a:off x="3098008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Kernal</a:t>
            </a: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Based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(SVM)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5B952D1-FA14-CF4A-9273-716A294E5899}"/>
              </a:ext>
            </a:extLst>
          </p:cNvPr>
          <p:cNvSpPr/>
          <p:nvPr/>
        </p:nvSpPr>
        <p:spPr bwMode="auto">
          <a:xfrm>
            <a:off x="4604602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Ensemble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(RF, GBM, </a:t>
            </a:r>
            <a:r>
              <a:rPr kumimoji="0" lang="en-US" altLang="ko-KR" sz="1000" b="0" kern="0" dirty="0" err="1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4DD4E2F-2813-5844-9610-F2FCF67AF667}"/>
              </a:ext>
            </a:extLst>
          </p:cNvPr>
          <p:cNvCxnSpPr>
            <a:cxnSpLocks/>
          </p:cNvCxnSpPr>
          <p:nvPr/>
        </p:nvCxnSpPr>
        <p:spPr>
          <a:xfrm>
            <a:off x="1591414" y="1551582"/>
            <a:ext cx="4417980" cy="0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DB9A70-9A33-2449-912D-2FE21A2F5C81}"/>
              </a:ext>
            </a:extLst>
          </p:cNvPr>
          <p:cNvSpPr txBox="1"/>
          <p:nvPr/>
        </p:nvSpPr>
        <p:spPr>
          <a:xfrm>
            <a:off x="1856656" y="1376074"/>
            <a:ext cx="3897599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0" rIns="0" rtlCol="0" anchor="ctr" anchorCtr="0">
            <a:spAutoFit/>
          </a:bodyPr>
          <a:lstStyle>
            <a:defPPr>
              <a:defRPr lang="ko-KR"/>
            </a:defPPr>
            <a:lvl1pPr algn="ctr" fontAlgn="ctr">
              <a:defRPr sz="10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ko-KR" sz="1400" b="1" dirty="0">
                <a:solidFill>
                  <a:srgbClr val="000099"/>
                </a:solidFill>
              </a:rPr>
              <a:t>Model complexity ↑ </a:t>
            </a:r>
            <a:r>
              <a:rPr lang="en-US" altLang="ko-KR" sz="1050" i="1" dirty="0"/>
              <a:t>(Accuracy ↑ , Interpretability ↓</a:t>
            </a:r>
            <a:r>
              <a:rPr lang="en-US" altLang="ko-KR" sz="1050" i="1" baseline="30000" dirty="0"/>
              <a:t>1)</a:t>
            </a:r>
            <a:r>
              <a:rPr lang="en-US" altLang="ko-KR" sz="1050" i="1" dirty="0"/>
              <a:t>)</a:t>
            </a:r>
            <a:endParaRPr lang="ko-KR" altLang="en-US" sz="1050" i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DA08750-6690-BF4F-9C5C-871F3E124B5E}"/>
              </a:ext>
            </a:extLst>
          </p:cNvPr>
          <p:cNvSpPr/>
          <p:nvPr/>
        </p:nvSpPr>
        <p:spPr bwMode="auto">
          <a:xfrm>
            <a:off x="3098008" y="3606266"/>
            <a:ext cx="2911384" cy="1233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0">
            <a:solidFill>
              <a:schemeClr val="tx1">
                <a:lumMod val="65000"/>
                <a:lumOff val="35000"/>
              </a:schemeClr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0CD86094-1877-CB4A-B526-299C8242A866}"/>
              </a:ext>
            </a:extLst>
          </p:cNvPr>
          <p:cNvSpPr/>
          <p:nvPr/>
        </p:nvSpPr>
        <p:spPr bwMode="auto">
          <a:xfrm>
            <a:off x="1584176" y="2275367"/>
            <a:ext cx="4425217" cy="2564087"/>
          </a:xfrm>
          <a:custGeom>
            <a:avLst/>
            <a:gdLst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3705014 h 3786294"/>
              <a:gd name="connsiteX4" fmla="*/ 1693333 w 5208693"/>
              <a:gd name="connsiteY4" fmla="*/ 1212427 h 3786294"/>
              <a:gd name="connsiteX5" fmla="*/ 5208693 w 5208693"/>
              <a:gd name="connsiteY5" fmla="*/ 1212427 h 3786294"/>
              <a:gd name="connsiteX6" fmla="*/ 5208693 w 5208693"/>
              <a:gd name="connsiteY6" fmla="*/ 0 h 3786294"/>
              <a:gd name="connsiteX7" fmla="*/ 0 w 5208693"/>
              <a:gd name="connsiteY7" fmla="*/ 0 h 3786294"/>
              <a:gd name="connsiteX8" fmla="*/ 0 w 5208693"/>
              <a:gd name="connsiteY8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2492587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2492587"/>
              <a:gd name="connsiteX1" fmla="*/ 20320 w 5208693"/>
              <a:gd name="connsiteY1" fmla="*/ 2492587 h 2492587"/>
              <a:gd name="connsiteX2" fmla="*/ 1693333 w 5208693"/>
              <a:gd name="connsiteY2" fmla="*/ 2492587 h 2492587"/>
              <a:gd name="connsiteX3" fmla="*/ 1693333 w 5208693"/>
              <a:gd name="connsiteY3" fmla="*/ 1212427 h 2492587"/>
              <a:gd name="connsiteX4" fmla="*/ 5208693 w 5208693"/>
              <a:gd name="connsiteY4" fmla="*/ 1212427 h 2492587"/>
              <a:gd name="connsiteX5" fmla="*/ 5208693 w 5208693"/>
              <a:gd name="connsiteY5" fmla="*/ 0 h 2492587"/>
              <a:gd name="connsiteX6" fmla="*/ 0 w 5208693"/>
              <a:gd name="connsiteY6" fmla="*/ 0 h 2492587"/>
              <a:gd name="connsiteX7" fmla="*/ 0 w 5208693"/>
              <a:gd name="connsiteY7" fmla="*/ 304800 h 2492587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  <a:gd name="connsiteX7" fmla="*/ 0 w 5208693"/>
              <a:gd name="connsiteY7" fmla="*/ 304800 h 2499361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08693" h="2499361">
                <a:moveTo>
                  <a:pt x="13547" y="6774"/>
                </a:moveTo>
                <a:cubicBezTo>
                  <a:pt x="15805" y="835378"/>
                  <a:pt x="11289" y="1670757"/>
                  <a:pt x="13547" y="2499361"/>
                </a:cubicBezTo>
                <a:lnTo>
                  <a:pt x="1693333" y="2492587"/>
                </a:lnTo>
                <a:lnTo>
                  <a:pt x="1693333" y="1212427"/>
                </a:lnTo>
                <a:lnTo>
                  <a:pt x="5208693" y="1212427"/>
                </a:lnTo>
                <a:lnTo>
                  <a:pt x="5208693" y="0"/>
                </a:lnTo>
                <a:lnTo>
                  <a:pt x="0" y="0"/>
                </a:lnTo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DEB6E50-F8C8-014B-BC08-BFA3694A12F8}"/>
              </a:ext>
            </a:extLst>
          </p:cNvPr>
          <p:cNvSpPr txBox="1"/>
          <p:nvPr/>
        </p:nvSpPr>
        <p:spPr>
          <a:xfrm>
            <a:off x="1974242" y="2701856"/>
            <a:ext cx="4035148" cy="6863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  -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23,952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26,470  </a:t>
            </a: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relatively low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B76BD42-B31D-9449-BAE3-20C595A4F81B}"/>
              </a:ext>
            </a:extLst>
          </p:cNvPr>
          <p:cNvSpPr txBox="1"/>
          <p:nvPr/>
        </p:nvSpPr>
        <p:spPr>
          <a:xfrm>
            <a:off x="3214163" y="3789040"/>
            <a:ext cx="2818957" cy="94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20,910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23,253</a:t>
            </a:r>
            <a:endParaRPr kumimoji="1"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vely high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4B9E9D9-6597-3748-A387-925690AC039C}"/>
              </a:ext>
            </a:extLst>
          </p:cNvPr>
          <p:cNvSpPr txBox="1"/>
          <p:nvPr/>
        </p:nvSpPr>
        <p:spPr>
          <a:xfrm>
            <a:off x="1941258" y="4959253"/>
            <a:ext cx="4187715" cy="120340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19,380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23,292</a:t>
            </a:r>
            <a:endParaRPr kumimoji="1"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high, but expected </a:t>
            </a:r>
            <a:b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 error in test data-set (overfitting)  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5D2B7A6-9C02-904D-BE5A-2575037E1039}"/>
              </a:ext>
            </a:extLst>
          </p:cNvPr>
          <p:cNvSpPr txBox="1"/>
          <p:nvPr/>
        </p:nvSpPr>
        <p:spPr>
          <a:xfrm>
            <a:off x="1532620" y="2292282"/>
            <a:ext cx="4503801" cy="3323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All cases : Training set (80:20), 10-folds cross validation </a:t>
            </a:r>
            <a:endParaRPr kumimoji="1" lang="en-US" altLang="ko-KR" sz="1300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CBD218A-A71B-F440-9C27-7C71DB61677E}"/>
              </a:ext>
            </a:extLst>
          </p:cNvPr>
          <p:cNvSpPr/>
          <p:nvPr/>
        </p:nvSpPr>
        <p:spPr bwMode="auto">
          <a:xfrm>
            <a:off x="6624736" y="3204597"/>
            <a:ext cx="2875088" cy="1772575"/>
          </a:xfrm>
          <a:prstGeom prst="rect">
            <a:avLst/>
          </a:prstGeom>
          <a:solidFill>
            <a:schemeClr val="accent2">
              <a:lumMod val="40000"/>
              <a:lumOff val="60000"/>
              <a:alpha val="38000"/>
            </a:schemeClr>
          </a:solidFill>
          <a:ln w="12700">
            <a:noFill/>
            <a:prstDash val="sysDot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18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2FD3A51-0611-FD49-93C7-306F9A422BB5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4F6F309-A9B4-0F44-956E-73E324790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 of Prediction Result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0F77AD-6388-D146-B84E-5322FFED6928}"/>
              </a:ext>
            </a:extLst>
          </p:cNvPr>
          <p:cNvSpPr txBox="1"/>
          <p:nvPr/>
        </p:nvSpPr>
        <p:spPr>
          <a:xfrm>
            <a:off x="164468" y="6543274"/>
            <a:ext cx="319714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Reference </a:t>
            </a:r>
            <a:r>
              <a:rPr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https://</a:t>
            </a:r>
            <a:r>
              <a:rPr lang="en-US" altLang="ko-KR" sz="10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towardsdatascience.com</a:t>
            </a:r>
            <a:endParaRPr lang="en-US" altLang="ko-KR" sz="10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97432E0-CAD6-7545-A00D-B8ECBA44CEA7}"/>
              </a:ext>
            </a:extLst>
          </p:cNvPr>
          <p:cNvSpPr/>
          <p:nvPr/>
        </p:nvSpPr>
        <p:spPr bwMode="auto">
          <a:xfrm>
            <a:off x="1689258" y="2888968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C18EA8C-3411-044F-B99A-627252026E65}"/>
              </a:ext>
            </a:extLst>
          </p:cNvPr>
          <p:cNvSpPr/>
          <p:nvPr/>
        </p:nvSpPr>
        <p:spPr bwMode="auto">
          <a:xfrm>
            <a:off x="3152800" y="3645052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2E205E7-7983-0A4D-B0BC-066CAB4439D1}"/>
              </a:ext>
            </a:extLst>
          </p:cNvPr>
          <p:cNvSpPr/>
          <p:nvPr/>
        </p:nvSpPr>
        <p:spPr bwMode="auto">
          <a:xfrm>
            <a:off x="1689258" y="5061170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0" name="삼각형 9">
            <a:extLst>
              <a:ext uri="{FF2B5EF4-FFF2-40B4-BE49-F238E27FC236}">
                <a16:creationId xmlns:a16="http://schemas.microsoft.com/office/drawing/2014/main" id="{56E6AC06-AB56-BC4F-B4DF-E88881D58479}"/>
              </a:ext>
            </a:extLst>
          </p:cNvPr>
          <p:cNvSpPr/>
          <p:nvPr/>
        </p:nvSpPr>
        <p:spPr bwMode="auto">
          <a:xfrm rot="5400000">
            <a:off x="5038346" y="4079286"/>
            <a:ext cx="2479387" cy="242711"/>
          </a:xfrm>
          <a:prstGeom prst="triangle">
            <a:avLst/>
          </a:prstGeom>
          <a:gradFill flip="none" rotWithShape="1">
            <a:gsLst>
              <a:gs pos="0">
                <a:srgbClr val="EAEAEA">
                  <a:alpha val="20000"/>
                </a:srgbClr>
              </a:gs>
              <a:gs pos="49000">
                <a:schemeClr val="bg1">
                  <a:lumMod val="7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16200000" scaled="1"/>
            <a:tileRect/>
          </a:gra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EBFED250-9AF8-DD48-ABAE-E98515CA99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46657"/>
            <a:ext cx="9253029" cy="349702"/>
          </a:xfrm>
        </p:spPr>
        <p:txBody>
          <a:bodyPr/>
          <a:lstStyle/>
          <a:p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Final Model :  25 Features, Ensemble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(RF, GBM, </a:t>
            </a:r>
            <a:r>
              <a:rPr kumimoji="1"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RMSE $21,255  </a:t>
            </a:r>
            <a:endParaRPr kumimoji="1"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76E14B-558F-0043-99B7-8D5CBCBE7EF6}"/>
              </a:ext>
            </a:extLst>
          </p:cNvPr>
          <p:cNvSpPr txBox="1"/>
          <p:nvPr/>
        </p:nvSpPr>
        <p:spPr>
          <a:xfrm>
            <a:off x="7359928" y="2204864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C6F9B8A-E03E-6D47-82FA-FFE59BDA8CEE}"/>
              </a:ext>
            </a:extLst>
          </p:cNvPr>
          <p:cNvSpPr/>
          <p:nvPr/>
        </p:nvSpPr>
        <p:spPr bwMode="auto">
          <a:xfrm>
            <a:off x="8136908" y="2247085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4EE73E-F224-5A45-B2B4-A365D8BD65E0}"/>
              </a:ext>
            </a:extLst>
          </p:cNvPr>
          <p:cNvSpPr txBox="1"/>
          <p:nvPr/>
        </p:nvSpPr>
        <p:spPr>
          <a:xfrm>
            <a:off x="6624736" y="2460492"/>
            <a:ext cx="2919907" cy="5724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oo simple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(Model Complexity ↓)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C4C3E04-BE32-674F-9304-3FC59E0E799F}"/>
              </a:ext>
            </a:extLst>
          </p:cNvPr>
          <p:cNvSpPr txBox="1"/>
          <p:nvPr/>
        </p:nvSpPr>
        <p:spPr>
          <a:xfrm>
            <a:off x="7340650" y="3266256"/>
            <a:ext cx="135676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D39F9352-19A1-5841-960A-36CE04ACAE0C}"/>
              </a:ext>
            </a:extLst>
          </p:cNvPr>
          <p:cNvSpPr/>
          <p:nvPr/>
        </p:nvSpPr>
        <p:spPr bwMode="auto">
          <a:xfrm>
            <a:off x="8136908" y="3308477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F2CF432-F774-5E4B-A5FC-BC7412A608E3}"/>
              </a:ext>
            </a:extLst>
          </p:cNvPr>
          <p:cNvSpPr txBox="1"/>
          <p:nvPr/>
        </p:nvSpPr>
        <p:spPr>
          <a:xfrm>
            <a:off x="6624736" y="3537012"/>
            <a:ext cx="2919907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Proper case 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Our final Model </a:t>
            </a:r>
            <a:r>
              <a:rPr lang="en-US" altLang="ko-KR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(Lowest RMSE)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Nb. of features : 25 Features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Algorithm : (</a:t>
            </a:r>
            <a:r>
              <a:rPr lang="en-US" altLang="ko-KR" sz="13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RF+XGBoost+GBM</a:t>
            </a: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RMSE : $21,255 (RMSLE 0.111)</a:t>
            </a:r>
            <a:endParaRPr kumimoji="1" lang="ko-KR" altLang="en-US" sz="13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1DC53DB-C1E0-C041-8A53-2C36B549927A}"/>
              </a:ext>
            </a:extLst>
          </p:cNvPr>
          <p:cNvSpPr txBox="1"/>
          <p:nvPr/>
        </p:nvSpPr>
        <p:spPr>
          <a:xfrm>
            <a:off x="7359928" y="5157192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Case      ] </a:t>
            </a:r>
            <a:endParaRPr lang="ko-KR" altLang="en-US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A493052-EECC-624F-BA1C-9D81B7BE6AE7}"/>
              </a:ext>
            </a:extLst>
          </p:cNvPr>
          <p:cNvSpPr/>
          <p:nvPr/>
        </p:nvSpPr>
        <p:spPr bwMode="auto">
          <a:xfrm>
            <a:off x="8136908" y="5199413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F0CE5DD-4A20-B048-9C9A-073913842A7E}"/>
              </a:ext>
            </a:extLst>
          </p:cNvPr>
          <p:cNvSpPr txBox="1"/>
          <p:nvPr/>
        </p:nvSpPr>
        <p:spPr>
          <a:xfrm>
            <a:off x="6624736" y="5425711"/>
            <a:ext cx="3080792" cy="775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 complex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(Multicollinearity ↑,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Too fit on training data set)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E104FDB-3E05-7947-8618-432EDEF046C2}"/>
              </a:ext>
            </a:extLst>
          </p:cNvPr>
          <p:cNvGrpSpPr/>
          <p:nvPr/>
        </p:nvGrpSpPr>
        <p:grpSpPr>
          <a:xfrm>
            <a:off x="6666524" y="1659314"/>
            <a:ext cx="2833299" cy="300270"/>
            <a:chOff x="265471" y="1710788"/>
            <a:chExt cx="4991076" cy="32636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BE35B6-9768-A845-8704-49473836D416}"/>
                </a:ext>
              </a:extLst>
            </p:cNvPr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Summary of result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79" name="직선 연결선 106">
              <a:extLst>
                <a:ext uri="{FF2B5EF4-FFF2-40B4-BE49-F238E27FC236}">
                  <a16:creationId xmlns:a16="http://schemas.microsoft.com/office/drawing/2014/main" id="{748AF25D-C615-6B45-A71D-90BEEB531613}"/>
                </a:ext>
              </a:extLst>
            </p:cNvPr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4A1CAE55-851D-DC4F-8C59-C737DCA90559}"/>
              </a:ext>
            </a:extLst>
          </p:cNvPr>
          <p:cNvSpPr txBox="1"/>
          <p:nvPr/>
        </p:nvSpPr>
        <p:spPr>
          <a:xfrm>
            <a:off x="-73704" y="1228111"/>
            <a:ext cx="184731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endParaRPr kumimoji="1" lang="ko-KR" altLang="en-US" sz="1200" b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07110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3800872" y="6525344"/>
            <a:ext cx="2311400" cy="246062"/>
          </a:xfrm>
        </p:spPr>
        <p:txBody>
          <a:bodyPr/>
          <a:lstStyle/>
          <a:p>
            <a:fld id="{D4BEB48F-B7EB-46C9-A9CE-1654B881328A}" type="slidenum">
              <a:rPr lang="ko-KR" altLang="en-US" smtClean="0"/>
              <a:pPr/>
              <a:t>1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Agenda 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7FB77E-33A2-7A44-9F19-0997A9348649}"/>
              </a:ext>
            </a:extLst>
          </p:cNvPr>
          <p:cNvSpPr/>
          <p:nvPr/>
        </p:nvSpPr>
        <p:spPr>
          <a:xfrm>
            <a:off x="2108684" y="1520788"/>
            <a:ext cx="6516724" cy="3913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Project Overview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Modeling Process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Conclusion 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</a:t>
            </a: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 Summary of prediction Result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2.  Lessons Learned </a:t>
            </a:r>
            <a:endParaRPr lang="ko-KR" altLang="en-US" sz="24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337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19</a:t>
            </a:fld>
            <a:r>
              <a:rPr lang="ko-KR" altLang="en-US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66EA29-48DD-8248-9EE8-FCBFFA52EC00}"/>
              </a:ext>
            </a:extLst>
          </p:cNvPr>
          <p:cNvGrpSpPr/>
          <p:nvPr/>
        </p:nvGrpSpPr>
        <p:grpSpPr>
          <a:xfrm>
            <a:off x="272480" y="1540337"/>
            <a:ext cx="5709096" cy="4714798"/>
            <a:chOff x="875048" y="2213114"/>
            <a:chExt cx="5181656" cy="4084267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EFADC34-94AA-F843-9A68-E5A57CE2C4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19"/>
            <a:stretch/>
          </p:blipFill>
          <p:spPr>
            <a:xfrm>
              <a:off x="875048" y="2213114"/>
              <a:ext cx="5181656" cy="408426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549858-9ABB-3049-B47E-1FA6318FE80C}"/>
                </a:ext>
              </a:extLst>
            </p:cNvPr>
            <p:cNvSpPr txBox="1"/>
            <p:nvPr/>
          </p:nvSpPr>
          <p:spPr>
            <a:xfrm rot="16200000">
              <a:off x="4668289" y="5005695"/>
              <a:ext cx="864000" cy="237441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Optimism</a:t>
              </a: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78887BF0-7FD7-C34B-94D8-B72D5ADBC208}"/>
                </a:ext>
              </a:extLst>
            </p:cNvPr>
            <p:cNvCxnSpPr/>
            <p:nvPr/>
          </p:nvCxnSpPr>
          <p:spPr>
            <a:xfrm flipH="1">
              <a:off x="5241031" y="4452758"/>
              <a:ext cx="0" cy="118800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6E90526-6F30-2143-8D6B-968DE0BF53EC}"/>
              </a:ext>
            </a:extLst>
          </p:cNvPr>
          <p:cNvSpPr txBox="1"/>
          <p:nvPr/>
        </p:nvSpPr>
        <p:spPr>
          <a:xfrm>
            <a:off x="524509" y="939291"/>
            <a:ext cx="1980220" cy="383909"/>
          </a:xfrm>
          <a:prstGeom prst="round2SameRect">
            <a:avLst>
              <a:gd name="adj1" fmla="val 34301"/>
              <a:gd name="adj2" fmla="val 0"/>
            </a:avLst>
          </a:prstGeom>
          <a:solidFill>
            <a:srgbClr val="000000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Conclusion</a:t>
            </a:r>
            <a:endParaRPr kumimoji="0" lang="ko-KR" altLang="en-US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cxnSp>
        <p:nvCxnSpPr>
          <p:cNvPr id="28" name="직선 연결선 54">
            <a:extLst>
              <a:ext uri="{FF2B5EF4-FFF2-40B4-BE49-F238E27FC236}">
                <a16:creationId xmlns:a16="http://schemas.microsoft.com/office/drawing/2014/main" id="{7BEDF84B-A08F-424A-8225-4E57737FBA88}"/>
              </a:ext>
            </a:extLst>
          </p:cNvPr>
          <p:cNvCxnSpPr/>
          <p:nvPr/>
        </p:nvCxnSpPr>
        <p:spPr>
          <a:xfrm>
            <a:off x="324324" y="1323199"/>
            <a:ext cx="9257352" cy="0"/>
          </a:xfrm>
          <a:prstGeom prst="line">
            <a:avLst/>
          </a:prstGeom>
          <a:noFill/>
          <a:ln w="9525" cap="flat" cmpd="sng" algn="ctr">
            <a:solidFill>
              <a:srgbClr val="3E7898">
                <a:shade val="95000"/>
                <a:satMod val="105000"/>
              </a:srgbClr>
            </a:solidFill>
            <a:prstDash val="solid"/>
          </a:ln>
          <a:effectLst/>
        </p:spPr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4A06300-C047-814B-97C2-72D7E06691F7}"/>
              </a:ext>
            </a:extLst>
          </p:cNvPr>
          <p:cNvGrpSpPr/>
          <p:nvPr/>
        </p:nvGrpSpPr>
        <p:grpSpPr>
          <a:xfrm>
            <a:off x="5817096" y="2008389"/>
            <a:ext cx="3708412" cy="3004787"/>
            <a:chOff x="5817096" y="2008389"/>
            <a:chExt cx="3708412" cy="300478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6CA5F1C-DD6B-9943-9600-09F1906CC16A}"/>
                </a:ext>
              </a:extLst>
            </p:cNvPr>
            <p:cNvSpPr txBox="1"/>
            <p:nvPr/>
          </p:nvSpPr>
          <p:spPr>
            <a:xfrm>
              <a:off x="6515956" y="2008389"/>
              <a:ext cx="3009552" cy="3004787"/>
            </a:xfrm>
            <a:prstGeom prst="rect">
              <a:avLst/>
            </a:prstGeom>
            <a:noFill/>
          </p:spPr>
          <p:txBody>
            <a:bodyPr wrap="square" lIns="0" rIns="0" rtlCol="0">
              <a:noAutofit/>
            </a:bodyPr>
            <a:lstStyle/>
            <a:p>
              <a:pPr latinLnBrk="0">
                <a:lnSpc>
                  <a:spcPct val="110000"/>
                </a:lnSpc>
                <a:spcBef>
                  <a:spcPts val="600"/>
                </a:spcBef>
              </a:pPr>
              <a:r>
                <a:rPr lang="en-US" altLang="ko-KR" sz="150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          [ Lessons Learned ]</a:t>
              </a:r>
            </a:p>
            <a:p>
              <a:pPr latinLnBrk="0">
                <a:lnSpc>
                  <a:spcPct val="110000"/>
                </a:lnSpc>
                <a:spcBef>
                  <a:spcPts val="1200"/>
                </a:spcBef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As the complexity of model is … 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Increased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error </a:t>
              </a:r>
              <a:r>
                <a:rPr lang="en-US" altLang="ko-KR" b="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↓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, test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Over- 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Decreased</a:t>
              </a: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&amp; tests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b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Under-fitting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How to find </a:t>
              </a:r>
              <a:r>
                <a:rPr lang="en-US" altLang="ko-KR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proper complexity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is key to success !!</a:t>
              </a:r>
              <a:endParaRPr lang="en-US" altLang="ko-KR" dirty="0">
                <a:solidFill>
                  <a:srgbClr val="004785">
                    <a:lumMod val="75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endParaRPr>
            </a:p>
          </p:txBody>
        </p:sp>
        <p:pic>
          <p:nvPicPr>
            <p:cNvPr id="29" name="Picture 289" descr="화살표">
              <a:extLst>
                <a:ext uri="{FF2B5EF4-FFF2-40B4-BE49-F238E27FC236}">
                  <a16:creationId xmlns:a16="http://schemas.microsoft.com/office/drawing/2014/main" id="{ECEAEA8E-5C5E-434D-B793-F81A8DCA62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duotone>
                <a:srgbClr val="808080">
                  <a:shade val="45000"/>
                  <a:satMod val="135000"/>
                </a:srgbClr>
                <a:prstClr val="white"/>
              </a:duotone>
            </a:blip>
            <a:srcRect t="14194" r="70580" b="14194"/>
            <a:stretch>
              <a:fillRect/>
            </a:stretch>
          </p:blipFill>
          <p:spPr bwMode="auto">
            <a:xfrm>
              <a:off x="5817096" y="2423517"/>
              <a:ext cx="568835" cy="2152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04DD58-CE2B-AB4C-B560-6BC0A472C594}"/>
              </a:ext>
            </a:extLst>
          </p:cNvPr>
          <p:cNvSpPr/>
          <p:nvPr/>
        </p:nvSpPr>
        <p:spPr>
          <a:xfrm>
            <a:off x="2648744" y="980728"/>
            <a:ext cx="69329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is to combine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Nb. of Features(Qualified)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&amp;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Algorithm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258E0D2-D396-6A4B-A9B2-36EF910EA4B1}"/>
              </a:ext>
            </a:extLst>
          </p:cNvPr>
          <p:cNvGrpSpPr/>
          <p:nvPr/>
        </p:nvGrpSpPr>
        <p:grpSpPr>
          <a:xfrm>
            <a:off x="2054052" y="4009657"/>
            <a:ext cx="2085838" cy="919239"/>
            <a:chOff x="2321620" y="4242136"/>
            <a:chExt cx="2085838" cy="919239"/>
          </a:xfrm>
        </p:grpSpPr>
        <p:sp>
          <p:nvSpPr>
            <p:cNvPr id="35" name="아래쪽 화살표 19">
              <a:extLst>
                <a:ext uri="{FF2B5EF4-FFF2-40B4-BE49-F238E27FC236}">
                  <a16:creationId xmlns:a16="http://schemas.microsoft.com/office/drawing/2014/main" id="{5083FE7A-67CB-2740-A2BF-64BE57125943}"/>
                </a:ext>
              </a:extLst>
            </p:cNvPr>
            <p:cNvSpPr/>
            <p:nvPr/>
          </p:nvSpPr>
          <p:spPr>
            <a:xfrm>
              <a:off x="3226683" y="4940320"/>
              <a:ext cx="281203" cy="221055"/>
            </a:xfrm>
            <a:prstGeom prst="down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78BD28E-A3B5-4D41-98A7-94E65C163998}"/>
                </a:ext>
              </a:extLst>
            </p:cNvPr>
            <p:cNvSpPr txBox="1"/>
            <p:nvPr/>
          </p:nvSpPr>
          <p:spPr>
            <a:xfrm>
              <a:off x="2321620" y="4242136"/>
              <a:ext cx="2085838" cy="461665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Ture Prediction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Error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Minimize!!</a:t>
              </a:r>
            </a:p>
          </p:txBody>
        </p:sp>
      </p:grpSp>
      <p:sp>
        <p:nvSpPr>
          <p:cNvPr id="39" name="제목 1">
            <a:extLst>
              <a:ext uri="{FF2B5EF4-FFF2-40B4-BE49-F238E27FC236}">
                <a16:creationId xmlns:a16="http://schemas.microsoft.com/office/drawing/2014/main" id="{B255CD0A-9899-CC4E-B692-D3C97605FF71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제목 1">
            <a:extLst>
              <a:ext uri="{FF2B5EF4-FFF2-40B4-BE49-F238E27FC236}">
                <a16:creationId xmlns:a16="http://schemas.microsoft.com/office/drawing/2014/main" id="{6B4145AD-3DF1-0844-AAE9-B15D4BA54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Lessons Learned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FFECE4-413F-6741-A3D6-12D73623A5CC}"/>
              </a:ext>
            </a:extLst>
          </p:cNvPr>
          <p:cNvSpPr/>
          <p:nvPr/>
        </p:nvSpPr>
        <p:spPr bwMode="auto">
          <a:xfrm>
            <a:off x="6285148" y="5264947"/>
            <a:ext cx="3374990" cy="10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108000" tIns="36000" rIns="36000" bIns="108000" rtlCol="0" anchor="ctr"/>
          <a:lstStyle/>
          <a:p>
            <a:pPr>
              <a:lnSpc>
                <a:spcPct val="150000"/>
              </a:lnSpc>
            </a:pPr>
            <a:r>
              <a:rPr kumimoji="0" lang="en-US" altLang="ko-KR" sz="12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More Idea</a:t>
            </a:r>
          </a:p>
          <a:p>
            <a:pPr marL="182563" indent="-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Timing of sales (Time series)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Politics &amp; Regulation (Non-Structured data)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Event (Non-Structured data)</a:t>
            </a:r>
            <a:endParaRPr kumimoji="0" lang="ko-KR" altLang="en-US" sz="1200" b="0" kern="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517844C-B39B-E645-BAC3-3ED81DE91CF0}"/>
              </a:ext>
            </a:extLst>
          </p:cNvPr>
          <p:cNvGrpSpPr/>
          <p:nvPr/>
        </p:nvGrpSpPr>
        <p:grpSpPr>
          <a:xfrm>
            <a:off x="869008" y="1648377"/>
            <a:ext cx="1296144" cy="1058354"/>
            <a:chOff x="869008" y="1648377"/>
            <a:chExt cx="1296144" cy="1058354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C8D2A7-A66C-F441-A681-1FA0337921CF}"/>
                </a:ext>
              </a:extLst>
            </p:cNvPr>
            <p:cNvSpPr/>
            <p:nvPr/>
          </p:nvSpPr>
          <p:spPr>
            <a:xfrm>
              <a:off x="869008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few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simple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8130DDC-6C18-A849-A871-DDC56CA5F733}"/>
                </a:ext>
              </a:extLst>
            </p:cNvPr>
            <p:cNvSpPr/>
            <p:nvPr/>
          </p:nvSpPr>
          <p:spPr bwMode="auto">
            <a:xfrm>
              <a:off x="920496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011FB96-0498-5442-B1A3-78A86603EA40}"/>
              </a:ext>
            </a:extLst>
          </p:cNvPr>
          <p:cNvGrpSpPr/>
          <p:nvPr/>
        </p:nvGrpSpPr>
        <p:grpSpPr>
          <a:xfrm>
            <a:off x="2505460" y="1648377"/>
            <a:ext cx="1296144" cy="1058354"/>
            <a:chOff x="2505460" y="1648377"/>
            <a:chExt cx="1296144" cy="105835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3D55E68-843C-FB4F-827C-F6EF5C0F0CA1}"/>
                </a:ext>
              </a:extLst>
            </p:cNvPr>
            <p:cNvSpPr/>
            <p:nvPr/>
          </p:nvSpPr>
          <p:spPr>
            <a:xfrm>
              <a:off x="2505460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Well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Balanced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B17555-ECAF-6845-BAA2-CBE94984DE92}"/>
                </a:ext>
              </a:extLst>
            </p:cNvPr>
            <p:cNvSpPr/>
            <p:nvPr/>
          </p:nvSpPr>
          <p:spPr bwMode="auto">
            <a:xfrm>
              <a:off x="254228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6736E8E-9B1F-7C47-8068-F0D0F2637879}"/>
              </a:ext>
            </a:extLst>
          </p:cNvPr>
          <p:cNvSpPr txBox="1"/>
          <p:nvPr/>
        </p:nvSpPr>
        <p:spPr>
          <a:xfrm>
            <a:off x="668524" y="2811220"/>
            <a:ext cx="1661758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0A96AE-676E-FC40-97FD-C3AE768D4079}"/>
              </a:ext>
            </a:extLst>
          </p:cNvPr>
          <p:cNvSpPr txBox="1"/>
          <p:nvPr/>
        </p:nvSpPr>
        <p:spPr>
          <a:xfrm>
            <a:off x="2456686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E2FE58-B9B3-B741-9587-A496667F97C6}"/>
              </a:ext>
            </a:extLst>
          </p:cNvPr>
          <p:cNvSpPr txBox="1"/>
          <p:nvPr/>
        </p:nvSpPr>
        <p:spPr>
          <a:xfrm>
            <a:off x="4085389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AE61E6-1ECF-8746-8A9F-4ED22F731720}"/>
              </a:ext>
            </a:extLst>
          </p:cNvPr>
          <p:cNvSpPr txBox="1"/>
          <p:nvPr/>
        </p:nvSpPr>
        <p:spPr>
          <a:xfrm rot="16200000">
            <a:off x="287615" y="2176718"/>
            <a:ext cx="75600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6F81C48-CA5D-B644-85EC-9DF13891A448}"/>
              </a:ext>
            </a:extLst>
          </p:cNvPr>
          <p:cNvGrpSpPr/>
          <p:nvPr/>
        </p:nvGrpSpPr>
        <p:grpSpPr>
          <a:xfrm>
            <a:off x="4179646" y="1648377"/>
            <a:ext cx="1296144" cy="1058354"/>
            <a:chOff x="4179646" y="1648377"/>
            <a:chExt cx="1296144" cy="1058354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9836FDD-D819-DA41-B10F-1B9862CBCFE2}"/>
                </a:ext>
              </a:extLst>
            </p:cNvPr>
            <p:cNvSpPr/>
            <p:nvPr/>
          </p:nvSpPr>
          <p:spPr>
            <a:xfrm>
              <a:off x="4179646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many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complex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85C5ACE6-C2DB-6F4B-9D28-BF746E25EFEF}"/>
                </a:ext>
              </a:extLst>
            </p:cNvPr>
            <p:cNvSpPr/>
            <p:nvPr/>
          </p:nvSpPr>
          <p:spPr bwMode="auto">
            <a:xfrm>
              <a:off x="423292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557E01C-CCD0-2043-AB26-2C1D6E5D3147}"/>
              </a:ext>
            </a:extLst>
          </p:cNvPr>
          <p:cNvSpPr/>
          <p:nvPr/>
        </p:nvSpPr>
        <p:spPr>
          <a:xfrm>
            <a:off x="2216696" y="5965539"/>
            <a:ext cx="1827744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</a:t>
            </a:r>
            <a:endParaRPr lang="ko-KR" altLang="en-US" sz="20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16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52B76A-8F81-AA48-B0DF-23477B9A8A1C}"/>
              </a:ext>
            </a:extLst>
          </p:cNvPr>
          <p:cNvSpPr/>
          <p:nvPr/>
        </p:nvSpPr>
        <p:spPr bwMode="auto">
          <a:xfrm>
            <a:off x="2324708" y="2546430"/>
            <a:ext cx="5256584" cy="172913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2800" kern="0">
                <a:solidFill>
                  <a:srgbClr val="000000"/>
                </a:solidFill>
                <a:latin typeface="+mn-ea"/>
                <a:ea typeface="+mn-ea"/>
              </a:rPr>
              <a:t>Wrap-up</a:t>
            </a:r>
            <a:endParaRPr kumimoji="0" lang="ko-KR" altLang="en-US" sz="28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2441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4487" y="722195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Performed full cycle of Prediction modeling (25 features, ensemble Algorithm)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2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A4A5324-ED2B-1243-97B0-0258DC1A3E97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541B9AD-A046-DA44-BF00-FDC679A7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704EAC19-9F75-464E-8C46-A8B1D2FCD862}"/>
              </a:ext>
            </a:extLst>
          </p:cNvPr>
          <p:cNvGrpSpPr/>
          <p:nvPr/>
        </p:nvGrpSpPr>
        <p:grpSpPr>
          <a:xfrm>
            <a:off x="308484" y="1392142"/>
            <a:ext cx="4835858" cy="4597641"/>
            <a:chOff x="307973" y="1392142"/>
            <a:chExt cx="4933059" cy="459764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706E103-9588-7D42-90A2-D15E64B38302}"/>
                </a:ext>
              </a:extLst>
            </p:cNvPr>
            <p:cNvSpPr/>
            <p:nvPr/>
          </p:nvSpPr>
          <p:spPr bwMode="auto">
            <a:xfrm>
              <a:off x="307973" y="1392142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Key Questions 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3381413-C7EB-9543-933B-95C1DB45B1F2}"/>
                </a:ext>
              </a:extLst>
            </p:cNvPr>
            <p:cNvSpPr/>
            <p:nvPr/>
          </p:nvSpPr>
          <p:spPr bwMode="auto">
            <a:xfrm>
              <a:off x="307973" y="4529301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Milestone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F4EFB8-1FD8-184B-81C6-85C3F14B67E6}"/>
                </a:ext>
              </a:extLst>
            </p:cNvPr>
            <p:cNvSpPr txBox="1"/>
            <p:nvPr/>
          </p:nvSpPr>
          <p:spPr>
            <a:xfrm>
              <a:off x="345811" y="4997353"/>
              <a:ext cx="4594469" cy="308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1.5 Weeks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(11/6 ~ 11/17)</a:t>
              </a:r>
              <a:endParaRPr lang="en-US" altLang="ko-KR" sz="13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오각형 31">
              <a:extLst>
                <a:ext uri="{FF2B5EF4-FFF2-40B4-BE49-F238E27FC236}">
                  <a16:creationId xmlns:a16="http://schemas.microsoft.com/office/drawing/2014/main" id="{E3293F7C-8975-5147-9BB0-03849B750123}"/>
                </a:ext>
              </a:extLst>
            </p:cNvPr>
            <p:cNvSpPr/>
            <p:nvPr/>
          </p:nvSpPr>
          <p:spPr bwMode="auto">
            <a:xfrm>
              <a:off x="495044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Understanding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of Data/Biz.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(2 days)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8" name="오각형 34">
              <a:extLst>
                <a:ext uri="{FF2B5EF4-FFF2-40B4-BE49-F238E27FC236}">
                  <a16:creationId xmlns:a16="http://schemas.microsoft.com/office/drawing/2014/main" id="{C05C04A9-EA42-5C4D-BDC6-A8120C0B0B34}"/>
                </a:ext>
              </a:extLst>
            </p:cNvPr>
            <p:cNvSpPr/>
            <p:nvPr/>
          </p:nvSpPr>
          <p:spPr bwMode="auto">
            <a:xfrm>
              <a:off x="2022137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Data Processing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(4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9" name="오각형 35">
              <a:extLst>
                <a:ext uri="{FF2B5EF4-FFF2-40B4-BE49-F238E27FC236}">
                  <a16:creationId xmlns:a16="http://schemas.microsoft.com/office/drawing/2014/main" id="{5E994683-ECF5-BD4D-AE62-24D2DC3998D3}"/>
                </a:ext>
              </a:extLst>
            </p:cNvPr>
            <p:cNvSpPr/>
            <p:nvPr/>
          </p:nvSpPr>
          <p:spPr bwMode="auto">
            <a:xfrm>
              <a:off x="3568969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Modeling &amp; Lookback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(3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841D58-8177-6642-B1D8-A555A6414D78}"/>
                </a:ext>
              </a:extLst>
            </p:cNvPr>
            <p:cNvSpPr txBox="1"/>
            <p:nvPr/>
          </p:nvSpPr>
          <p:spPr>
            <a:xfrm>
              <a:off x="1475066" y="1948088"/>
              <a:ext cx="3765966" cy="110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data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clean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enough to process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Features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 How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many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Features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Algorithms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? 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predicted value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accurate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</a:t>
              </a:r>
            </a:p>
          </p:txBody>
        </p:sp>
        <p:sp>
          <p:nvSpPr>
            <p:cNvPr id="52" name="모서리가 둥근 직사각형 51">
              <a:extLst>
                <a:ext uri="{FF2B5EF4-FFF2-40B4-BE49-F238E27FC236}">
                  <a16:creationId xmlns:a16="http://schemas.microsoft.com/office/drawing/2014/main" id="{A9A98C6C-C0D1-1F44-8E93-EB3D005045DA}"/>
                </a:ext>
              </a:extLst>
            </p:cNvPr>
            <p:cNvSpPr/>
            <p:nvPr/>
          </p:nvSpPr>
          <p:spPr bwMode="auto">
            <a:xfrm>
              <a:off x="466842" y="1937013"/>
              <a:ext cx="904602" cy="1123688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Prediction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4" name="모서리가 둥근 직사각형 53">
              <a:extLst>
                <a:ext uri="{FF2B5EF4-FFF2-40B4-BE49-F238E27FC236}">
                  <a16:creationId xmlns:a16="http://schemas.microsoft.com/office/drawing/2014/main" id="{39E87CB8-E8DD-5B4B-BAF5-6A4585D03C7B}"/>
                </a:ext>
              </a:extLst>
            </p:cNvPr>
            <p:cNvSpPr/>
            <p:nvPr/>
          </p:nvSpPr>
          <p:spPr bwMode="auto">
            <a:xfrm>
              <a:off x="466842" y="3206790"/>
              <a:ext cx="904602" cy="1070483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</a:t>
              </a: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-</a:t>
              </a:r>
              <a:b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</a:b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tation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8A3424-B696-3748-9DAB-67E9356BE435}"/>
                </a:ext>
              </a:extLst>
            </p:cNvPr>
            <p:cNvSpPr txBox="1"/>
            <p:nvPr/>
          </p:nvSpPr>
          <p:spPr>
            <a:xfrm>
              <a:off x="1475066" y="3230884"/>
              <a:ext cx="3765966" cy="1054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Meaning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of data ? (all fields)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Understand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overall modeling process ?</a:t>
              </a:r>
              <a:b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(EDA ~ Modeling, steps/meaning/result)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interpretation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</a:t>
              </a:r>
            </a:p>
          </p:txBody>
        </p:sp>
        <p:cxnSp>
          <p:nvCxnSpPr>
            <p:cNvPr id="61" name="꺾인 연결선[E] 60">
              <a:extLst>
                <a:ext uri="{FF2B5EF4-FFF2-40B4-BE49-F238E27FC236}">
                  <a16:creationId xmlns:a16="http://schemas.microsoft.com/office/drawing/2014/main" id="{8C52A65C-8D9A-A24E-B289-EB80DE45D6A4}"/>
                </a:ext>
              </a:extLst>
            </p:cNvPr>
            <p:cNvCxnSpPr>
              <a:stCxn id="19" idx="2"/>
              <a:endCxn id="18" idx="2"/>
            </p:cNvCxnSpPr>
            <p:nvPr/>
          </p:nvCxnSpPr>
          <p:spPr>
            <a:xfrm rot="5400000">
              <a:off x="3497470" y="5210016"/>
              <a:ext cx="12700" cy="1546833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62" name="꺾인 연결선[E] 61">
              <a:extLst>
                <a:ext uri="{FF2B5EF4-FFF2-40B4-BE49-F238E27FC236}">
                  <a16:creationId xmlns:a16="http://schemas.microsoft.com/office/drawing/2014/main" id="{FA9E4EDA-A587-174C-8566-CB716103A5A4}"/>
                </a:ext>
              </a:extLst>
            </p:cNvPr>
            <p:cNvCxnSpPr>
              <a:cxnSpLocks/>
              <a:stCxn id="19" idx="2"/>
              <a:endCxn id="17" idx="2"/>
            </p:cNvCxnSpPr>
            <p:nvPr/>
          </p:nvCxnSpPr>
          <p:spPr>
            <a:xfrm rot="5400000">
              <a:off x="2733923" y="4446469"/>
              <a:ext cx="12700" cy="3073926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97824495-71F4-F44F-9067-325FB883ADE6}"/>
              </a:ext>
            </a:extLst>
          </p:cNvPr>
          <p:cNvSpPr txBox="1"/>
          <p:nvPr/>
        </p:nvSpPr>
        <p:spPr>
          <a:xfrm>
            <a:off x="164468" y="6525344"/>
            <a:ext cx="302301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+mn-ea"/>
                <a:ea typeface="+mn-ea"/>
              </a:rPr>
              <a:t>1) </a:t>
            </a:r>
            <a:r>
              <a:rPr lang="en-US" altLang="ko-KR" sz="1000" b="0" dirty="0">
                <a:latin typeface="+mn-ea"/>
                <a:ea typeface="+mn-ea"/>
              </a:rPr>
              <a:t>Including dummy </a:t>
            </a:r>
            <a:r>
              <a:rPr lang="en-US" altLang="ko-KR" sz="1000" b="0" dirty="0" err="1">
                <a:latin typeface="+mn-ea"/>
                <a:ea typeface="+mn-ea"/>
              </a:rPr>
              <a:t>variabels</a:t>
            </a:r>
            <a:r>
              <a:rPr lang="en-US" altLang="ko-KR" sz="1000" b="0" dirty="0">
                <a:latin typeface="+mn-ea"/>
                <a:ea typeface="+mn-ea"/>
              </a:rPr>
              <a:t> </a:t>
            </a:r>
            <a:r>
              <a:rPr kumimoji="1" lang="en-US" altLang="ko-KR" sz="1000" b="0" dirty="0">
                <a:latin typeface="+mn-ea"/>
                <a:ea typeface="+mn-ea"/>
              </a:rPr>
              <a:t> </a:t>
            </a:r>
            <a:endParaRPr kumimoji="1" lang="ko-KR" altLang="en-US" sz="1000" b="0" dirty="0">
              <a:latin typeface="+mn-ea"/>
              <a:ea typeface="+mn-ea"/>
            </a:endParaRPr>
          </a:p>
        </p:txBody>
      </p: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C9A1C387-C796-5C4A-B663-9E9EE227D8C8}"/>
              </a:ext>
            </a:extLst>
          </p:cNvPr>
          <p:cNvGrpSpPr/>
          <p:nvPr/>
        </p:nvGrpSpPr>
        <p:grpSpPr>
          <a:xfrm>
            <a:off x="5407328" y="1376772"/>
            <a:ext cx="4246812" cy="4880721"/>
            <a:chOff x="5407328" y="1376772"/>
            <a:chExt cx="4246812" cy="4880721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3ED9BC9-09EE-4A4B-B1FF-F6881B0C3770}"/>
                </a:ext>
              </a:extLst>
            </p:cNvPr>
            <p:cNvGrpSpPr/>
            <p:nvPr/>
          </p:nvGrpSpPr>
          <p:grpSpPr>
            <a:xfrm>
              <a:off x="5437061" y="1376772"/>
              <a:ext cx="4177698" cy="329164"/>
              <a:chOff x="209097" y="1001382"/>
              <a:chExt cx="4713588" cy="329164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BDA924-F8A4-0241-85A6-17C62062384B}"/>
                  </a:ext>
                </a:extLst>
              </p:cNvPr>
              <p:cNvSpPr txBox="1"/>
              <p:nvPr/>
            </p:nvSpPr>
            <p:spPr>
              <a:xfrm>
                <a:off x="344781" y="1001382"/>
                <a:ext cx="4443764" cy="302263"/>
              </a:xfrm>
              <a:prstGeom prst="rect">
                <a:avLst/>
              </a:prstGeom>
              <a:noFill/>
              <a:ln w="6350" cap="flat">
                <a:noFill/>
                <a:miter lim="800000"/>
              </a:ln>
            </p:spPr>
            <p:txBody>
              <a:bodyPr wrap="square" lIns="0" tIns="46800" rIns="0" bIns="46800" rtlCol="0" anchor="b" anchorCtr="0">
                <a:spAutoFit/>
              </a:bodyPr>
              <a:lstStyle/>
              <a:p>
                <a:pPr algn="ctr" latinLnBrk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B1717"/>
                  </a:buClr>
                  <a:defRPr/>
                </a:pPr>
                <a:r>
                  <a:rPr kumimoji="0" lang="en-US" altLang="ko-KR" sz="1500" kern="0" dirty="0">
                    <a:solidFill>
                      <a:prstClr val="black"/>
                    </a:solidFill>
                    <a:latin typeface="Tahoma" panose="020B0604030504040204" pitchFamily="34" charset="0"/>
                    <a:ea typeface="맑은 고딕" panose="020B0503020000020004" pitchFamily="50" charset="-127"/>
                    <a:cs typeface="Tahoma" panose="020B0604030504040204" pitchFamily="34" charset="0"/>
                  </a:rPr>
                  <a:t>Overall Process &amp; Result </a:t>
                </a:r>
                <a:endPara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3" name="직선 연결선 26">
                <a:extLst>
                  <a:ext uri="{FF2B5EF4-FFF2-40B4-BE49-F238E27FC236}">
                    <a16:creationId xmlns:a16="http://schemas.microsoft.com/office/drawing/2014/main" id="{F7D142C0-AFA8-8B48-AADD-2887DEB9867D}"/>
                  </a:ext>
                </a:extLst>
              </p:cNvPr>
              <p:cNvCxnSpPr/>
              <p:nvPr/>
            </p:nvCxnSpPr>
            <p:spPr>
              <a:xfrm>
                <a:off x="209097" y="1330546"/>
                <a:ext cx="47135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D1C88AA-F66B-6B4B-B00E-0E673B4689C1}"/>
                </a:ext>
              </a:extLst>
            </p:cNvPr>
            <p:cNvSpPr txBox="1"/>
            <p:nvPr/>
          </p:nvSpPr>
          <p:spPr>
            <a:xfrm>
              <a:off x="5572388" y="1909546"/>
              <a:ext cx="7487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Ideation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9" name="아래쪽 화살표[D] 8">
              <a:extLst>
                <a:ext uri="{FF2B5EF4-FFF2-40B4-BE49-F238E27FC236}">
                  <a16:creationId xmlns:a16="http://schemas.microsoft.com/office/drawing/2014/main" id="{8D3FD988-4040-914E-B540-903462852120}"/>
                </a:ext>
              </a:extLst>
            </p:cNvPr>
            <p:cNvSpPr/>
            <p:nvPr/>
          </p:nvSpPr>
          <p:spPr bwMode="auto">
            <a:xfrm>
              <a:off x="6285150" y="3545950"/>
              <a:ext cx="2481980" cy="368787"/>
            </a:xfrm>
            <a:prstGeom prst="downArrow">
              <a:avLst>
                <a:gd name="adj1" fmla="val 65326"/>
                <a:gd name="adj2" fmla="val 34859"/>
              </a:avLst>
            </a:prstGeom>
            <a:gradFill flip="none" rotWithShape="1">
              <a:gsLst>
                <a:gs pos="0">
                  <a:schemeClr val="bg1"/>
                </a:gs>
                <a:gs pos="52000">
                  <a:schemeClr val="accent1">
                    <a:lumMod val="40000"/>
                    <a:lumOff val="60000"/>
                  </a:schemeClr>
                </a:gs>
                <a:gs pos="98000">
                  <a:schemeClr val="tx2">
                    <a:lumMod val="40000"/>
                    <a:lumOff val="60000"/>
                  </a:schemeClr>
                </a:gs>
              </a:gsLst>
              <a:lin ang="5400000" scaled="1"/>
              <a:tileRect/>
            </a:gra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B83D1095-D768-CE4A-AF0F-F9A60272EDCE}"/>
                </a:ext>
              </a:extLst>
            </p:cNvPr>
            <p:cNvSpPr/>
            <p:nvPr/>
          </p:nvSpPr>
          <p:spPr bwMode="auto">
            <a:xfrm rot="173371">
              <a:off x="5483541" y="2033952"/>
              <a:ext cx="4054665" cy="1121330"/>
            </a:xfrm>
            <a:prstGeom prst="ellipse">
              <a:avLst/>
            </a:prstGeom>
            <a:gradFill rotWithShape="1">
              <a:gsLst>
                <a:gs pos="0">
                  <a:schemeClr val="bg1">
                    <a:lumMod val="65000"/>
                    <a:alpha val="69000"/>
                  </a:schemeClr>
                </a:gs>
                <a:gs pos="50000">
                  <a:schemeClr val="bg1">
                    <a:alpha val="55000"/>
                  </a:schemeClr>
                </a:gs>
                <a:gs pos="100000">
                  <a:schemeClr val="bg1">
                    <a:lumMod val="65000"/>
                    <a:alpha val="70000"/>
                  </a:schemeClr>
                </a:gs>
              </a:gsLst>
              <a:lin ang="0" scaled="1"/>
            </a:gradFill>
            <a:ln w="3175">
              <a:noFill/>
              <a:prstDash val="dash"/>
              <a:round/>
              <a:headEnd/>
              <a:tailEnd/>
            </a:ln>
            <a:effectLst/>
            <a:scene3d>
              <a:camera prst="orthographicFront">
                <a:rot lat="0" lon="0" rev="420000"/>
              </a:camera>
              <a:lightRig rig="morning" dir="t">
                <a:rot lat="0" lon="0" rev="0"/>
              </a:lightRig>
            </a:scene3d>
            <a:sp3d extrusionH="76200" contourW="12700" prstMaterial="flat">
              <a:extrusionClr>
                <a:schemeClr val="bg1"/>
              </a:extrusionClr>
              <a:contourClr>
                <a:schemeClr val="bg1"/>
              </a:contourClr>
            </a:sp3d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8" name="갈매기형 수장[C] 77">
              <a:extLst>
                <a:ext uri="{FF2B5EF4-FFF2-40B4-BE49-F238E27FC236}">
                  <a16:creationId xmlns:a16="http://schemas.microsoft.com/office/drawing/2014/main" id="{61E100C7-EA3B-2E48-819D-C0F894DC4958}"/>
                </a:ext>
              </a:extLst>
            </p:cNvPr>
            <p:cNvSpPr/>
            <p:nvPr/>
          </p:nvSpPr>
          <p:spPr bwMode="auto">
            <a:xfrm>
              <a:off x="634740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1" name="갈매기형 수장[C] 80">
              <a:extLst>
                <a:ext uri="{FF2B5EF4-FFF2-40B4-BE49-F238E27FC236}">
                  <a16:creationId xmlns:a16="http://schemas.microsoft.com/office/drawing/2014/main" id="{DB6F4CB0-4008-0D4B-ACB7-7D2B9A442A79}"/>
                </a:ext>
              </a:extLst>
            </p:cNvPr>
            <p:cNvSpPr/>
            <p:nvPr/>
          </p:nvSpPr>
          <p:spPr bwMode="auto">
            <a:xfrm>
              <a:off x="739714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2" name="갈매기형 수장[C] 81">
              <a:extLst>
                <a:ext uri="{FF2B5EF4-FFF2-40B4-BE49-F238E27FC236}">
                  <a16:creationId xmlns:a16="http://schemas.microsoft.com/office/drawing/2014/main" id="{00FBEE76-5BFB-DB48-BA26-75AD614C10E8}"/>
                </a:ext>
              </a:extLst>
            </p:cNvPr>
            <p:cNvSpPr/>
            <p:nvPr/>
          </p:nvSpPr>
          <p:spPr bwMode="auto">
            <a:xfrm>
              <a:off x="8415452" y="2314887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69A57AB5-D91F-1148-9701-9D1D347EB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50265" y="2306607"/>
              <a:ext cx="536350" cy="679908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F71F7AD-4881-2F41-901D-1805A1914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624711" y="2131537"/>
              <a:ext cx="755126" cy="710933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216E003D-11B5-954C-B3EB-8976CE706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647946" y="2269799"/>
              <a:ext cx="692793" cy="541416"/>
            </a:xfrm>
            <a:prstGeom prst="rect">
              <a:avLst/>
            </a:prstGeom>
          </p:spPr>
        </p:pic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3B5B6759-8B3B-BC4F-99BF-ACBF9984D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724705" y="2213333"/>
              <a:ext cx="692793" cy="527233"/>
            </a:xfrm>
            <a:prstGeom prst="rect">
              <a:avLst/>
            </a:prstGeom>
          </p:spPr>
        </p:pic>
        <p:sp>
          <p:nvSpPr>
            <p:cNvPr id="2" name="모서리가 둥근 직사각형 1">
              <a:extLst>
                <a:ext uri="{FF2B5EF4-FFF2-40B4-BE49-F238E27FC236}">
                  <a16:creationId xmlns:a16="http://schemas.microsoft.com/office/drawing/2014/main" id="{7D5592D2-CF3D-C947-A8A2-9624C7A77C25}"/>
                </a:ext>
              </a:extLst>
            </p:cNvPr>
            <p:cNvSpPr/>
            <p:nvPr/>
          </p:nvSpPr>
          <p:spPr bwMode="auto">
            <a:xfrm>
              <a:off x="5830360" y="2996952"/>
              <a:ext cx="3551132" cy="419377"/>
            </a:xfrm>
            <a:prstGeom prst="roundRect">
              <a:avLst>
                <a:gd name="adj" fmla="val 8384"/>
              </a:avLst>
            </a:prstGeom>
            <a:solidFill>
              <a:schemeClr val="bg1"/>
            </a:solidFill>
            <a:ln w="6350">
              <a:solidFill>
                <a:srgbClr val="969696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105000"/>
                </a:lnSpc>
              </a:pPr>
              <a:r>
                <a:rPr kumimoji="0" lang="en-US" altLang="ko-KR" sz="1300" kern="0" dirty="0">
                  <a:solidFill>
                    <a:srgbClr val="000000"/>
                  </a:solidFill>
                  <a:latin typeface="+mn-ea"/>
                  <a:ea typeface="+mn-ea"/>
                </a:rPr>
                <a:t>Redundant run between members</a:t>
              </a:r>
            </a:p>
            <a:p>
              <a:pPr algn="ctr">
                <a:lnSpc>
                  <a:spcPct val="105000"/>
                </a:lnSpc>
              </a:pP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(Knowledge acquisition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&amp;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Cross validation)</a:t>
              </a:r>
              <a:endParaRPr kumimoji="0" lang="ko-KR" altLang="en-US" sz="11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C90DF92-34ED-2C41-BB5A-0931805024EB}"/>
                </a:ext>
              </a:extLst>
            </p:cNvPr>
            <p:cNvSpPr txBox="1"/>
            <p:nvPr/>
          </p:nvSpPr>
          <p:spPr>
            <a:xfrm>
              <a:off x="6744964" y="3523995"/>
              <a:ext cx="1628416" cy="2843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300" b="0" i="1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Final Result</a:t>
              </a:r>
              <a:endParaRPr lang="ko-KR" altLang="en-US" sz="13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CFE588F-7F10-214E-8E7D-9B8B16702974}"/>
                </a:ext>
              </a:extLst>
            </p:cNvPr>
            <p:cNvSpPr/>
            <p:nvPr/>
          </p:nvSpPr>
          <p:spPr bwMode="auto">
            <a:xfrm>
              <a:off x="5407328" y="3962092"/>
              <a:ext cx="4246812" cy="229540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E860CD-B1CF-114C-BB7A-C5F7C33ED8EF}"/>
                </a:ext>
              </a:extLst>
            </p:cNvPr>
            <p:cNvSpPr txBox="1"/>
            <p:nvPr/>
          </p:nvSpPr>
          <p:spPr>
            <a:xfrm>
              <a:off x="5547694" y="4070874"/>
              <a:ext cx="3618376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06375" indent="-206375"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Steps and Result </a:t>
              </a:r>
              <a:endParaRPr lang="ko-KR" altLang="en-US" sz="130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E919B8A-A52D-A64C-8CA4-8D2A9ED634FF}"/>
                </a:ext>
              </a:extLst>
            </p:cNvPr>
            <p:cNvSpPr/>
            <p:nvPr/>
          </p:nvSpPr>
          <p:spPr bwMode="auto">
            <a:xfrm>
              <a:off x="5603933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27B4B3C0-39EC-5A42-A6A0-3C247FFABED6}"/>
                </a:ext>
              </a:extLst>
            </p:cNvPr>
            <p:cNvSpPr/>
            <p:nvPr/>
          </p:nvSpPr>
          <p:spPr bwMode="auto">
            <a:xfrm>
              <a:off x="5690795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Initial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E5AB4B1-D952-464E-9D2F-3C7ACD26E7AF}"/>
                </a:ext>
              </a:extLst>
            </p:cNvPr>
            <p:cNvSpPr/>
            <p:nvPr/>
          </p:nvSpPr>
          <p:spPr bwMode="auto">
            <a:xfrm>
              <a:off x="6588682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7" name="모서리가 둥근 직사각형 56">
              <a:extLst>
                <a:ext uri="{FF2B5EF4-FFF2-40B4-BE49-F238E27FC236}">
                  <a16:creationId xmlns:a16="http://schemas.microsoft.com/office/drawing/2014/main" id="{0B07EC7C-0EE3-A54F-A670-1B1C7C374B43}"/>
                </a:ext>
              </a:extLst>
            </p:cNvPr>
            <p:cNvSpPr/>
            <p:nvPr/>
          </p:nvSpPr>
          <p:spPr bwMode="auto">
            <a:xfrm>
              <a:off x="6675544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Selection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CAE14AA9-810F-E24F-9998-E3EF8A9AD69F}"/>
                </a:ext>
              </a:extLst>
            </p:cNvPr>
            <p:cNvCxnSpPr>
              <a:cxnSpLocks/>
            </p:cNvCxnSpPr>
            <p:nvPr/>
          </p:nvCxnSpPr>
          <p:spPr>
            <a:xfrm>
              <a:off x="6454924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cxnSp>
          <p:nvCxnSpPr>
            <p:cNvPr id="73" name="직선 화살표 연결선 72">
              <a:extLst>
                <a:ext uri="{FF2B5EF4-FFF2-40B4-BE49-F238E27FC236}">
                  <a16:creationId xmlns:a16="http://schemas.microsoft.com/office/drawing/2014/main" id="{B370AC28-D9CD-054D-A0A4-FA07DA6842BB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73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B3BF5643-E93A-864F-A2C2-B6827A15DDE8}"/>
                </a:ext>
              </a:extLst>
            </p:cNvPr>
            <p:cNvSpPr/>
            <p:nvPr/>
          </p:nvSpPr>
          <p:spPr bwMode="auto">
            <a:xfrm>
              <a:off x="8638513" y="4577426"/>
              <a:ext cx="850991" cy="1547213"/>
            </a:xfrm>
            <a:prstGeom prst="rect">
              <a:avLst/>
            </a:prstGeom>
            <a:solidFill>
              <a:schemeClr val="bg1">
                <a:lumMod val="75000"/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9" name="모서리가 둥근 직사각형 78">
              <a:extLst>
                <a:ext uri="{FF2B5EF4-FFF2-40B4-BE49-F238E27FC236}">
                  <a16:creationId xmlns:a16="http://schemas.microsoft.com/office/drawing/2014/main" id="{BBB00805-7A62-4D4D-90D0-1590739C52DF}"/>
                </a:ext>
              </a:extLst>
            </p:cNvPr>
            <p:cNvSpPr/>
            <p:nvPr/>
          </p:nvSpPr>
          <p:spPr bwMode="auto">
            <a:xfrm>
              <a:off x="8725375" y="4445531"/>
              <a:ext cx="692067" cy="28124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Result</a:t>
              </a:r>
              <a:endParaRPr kumimoji="0" lang="ko-KR" altLang="en-US" sz="1100" kern="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56A94BC-46D8-3046-8D79-98811AA03A44}"/>
                </a:ext>
              </a:extLst>
            </p:cNvPr>
            <p:cNvSpPr/>
            <p:nvPr/>
          </p:nvSpPr>
          <p:spPr bwMode="auto">
            <a:xfrm>
              <a:off x="7573430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4" name="모서리가 둥근 직사각형 63">
              <a:extLst>
                <a:ext uri="{FF2B5EF4-FFF2-40B4-BE49-F238E27FC236}">
                  <a16:creationId xmlns:a16="http://schemas.microsoft.com/office/drawing/2014/main" id="{3F9CF1E9-14AA-F149-A961-31437BE3B505}"/>
                </a:ext>
              </a:extLst>
            </p:cNvPr>
            <p:cNvSpPr/>
            <p:nvPr/>
          </p:nvSpPr>
          <p:spPr bwMode="auto">
            <a:xfrm>
              <a:off x="7660293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9BCBCCE3-38A5-0E4C-83EF-9FB184E40F61}"/>
                </a:ext>
              </a:extLst>
            </p:cNvPr>
            <p:cNvSpPr/>
            <p:nvPr/>
          </p:nvSpPr>
          <p:spPr bwMode="auto">
            <a:xfrm>
              <a:off x="7637506" y="4884186"/>
              <a:ext cx="733894" cy="1126762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7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Algorithms</a:t>
              </a:r>
            </a:p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(SVM, RF,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GBM, etc.)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D72CB58-CF13-B942-B805-FE2E034B1896}"/>
                </a:ext>
              </a:extLst>
            </p:cNvPr>
            <p:cNvSpPr/>
            <p:nvPr/>
          </p:nvSpPr>
          <p:spPr bwMode="auto">
            <a:xfrm>
              <a:off x="5685670" y="4884186"/>
              <a:ext cx="691110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1E9432E7-D47F-354A-AF68-98A82E91F4AD}"/>
                </a:ext>
              </a:extLst>
            </p:cNvPr>
            <p:cNvSpPr/>
            <p:nvPr/>
          </p:nvSpPr>
          <p:spPr bwMode="auto">
            <a:xfrm>
              <a:off x="5685670" y="5249053"/>
              <a:ext cx="691110" cy="76189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X : 79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A0667ED-AA18-9445-8BF4-F6EF607B67FF}"/>
                </a:ext>
              </a:extLst>
            </p:cNvPr>
            <p:cNvSpPr/>
            <p:nvPr/>
          </p:nvSpPr>
          <p:spPr bwMode="auto">
            <a:xfrm>
              <a:off x="6648554" y="488418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30E5CDC-5264-BA4A-8DBF-C97B410AF9D2}"/>
                </a:ext>
              </a:extLst>
            </p:cNvPr>
            <p:cNvSpPr/>
            <p:nvPr/>
          </p:nvSpPr>
          <p:spPr bwMode="auto">
            <a:xfrm>
              <a:off x="6648554" y="5249053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(1) X : 6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5604590D-B10D-EA49-8FB8-E59C29BAB5D3}"/>
                </a:ext>
              </a:extLst>
            </p:cNvPr>
            <p:cNvSpPr/>
            <p:nvPr/>
          </p:nvSpPr>
          <p:spPr bwMode="auto">
            <a:xfrm>
              <a:off x="6648554" y="551499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(2) X : 25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5833606A-5393-2342-B4CC-8CFE82632F47}"/>
                </a:ext>
              </a:extLst>
            </p:cNvPr>
            <p:cNvSpPr/>
            <p:nvPr/>
          </p:nvSpPr>
          <p:spPr bwMode="auto">
            <a:xfrm>
              <a:off x="6648554" y="5780937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(3) X : 174</a:t>
              </a:r>
              <a:r>
                <a:rPr kumimoji="0" lang="en-US" altLang="ko-KR" sz="1000" b="0" kern="0" baseline="30000" dirty="0">
                  <a:solidFill>
                    <a:srgbClr val="000000"/>
                  </a:solidFill>
                  <a:latin typeface="+mn-ea"/>
                  <a:ea typeface="+mn-ea"/>
                </a:rPr>
                <a:t>1)</a:t>
              </a:r>
              <a:endParaRPr kumimoji="0" lang="ko-KR" altLang="en-US" sz="1000" b="0" kern="0" baseline="3000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AB1AE5D0-77A7-2448-A633-1564B2D87F6C}"/>
                </a:ext>
              </a:extLst>
            </p:cNvPr>
            <p:cNvCxnSpPr>
              <a:cxnSpLocks/>
            </p:cNvCxnSpPr>
            <p:nvPr/>
          </p:nvCxnSpPr>
          <p:spPr>
            <a:xfrm>
              <a:off x="8424421" y="5332200"/>
              <a:ext cx="214092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C5141F7-4C08-A94C-9A38-80530F6707F7}"/>
                </a:ext>
              </a:extLst>
            </p:cNvPr>
            <p:cNvSpPr/>
            <p:nvPr/>
          </p:nvSpPr>
          <p:spPr bwMode="auto">
            <a:xfrm>
              <a:off x="8691066" y="4884185"/>
              <a:ext cx="744617" cy="112675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  <a:t>RMSE : </a:t>
              </a:r>
              <a:b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</a:br>
              <a:r>
                <a:rPr kumimoji="0" lang="en-US" altLang="ko-KR" sz="1100" kern="0" dirty="0">
                  <a:solidFill>
                    <a:srgbClr val="0000CC"/>
                  </a:solidFill>
                  <a:latin typeface="+mn-ea"/>
                  <a:ea typeface="+mn-ea"/>
                </a:rPr>
                <a:t>($21.255 )</a:t>
              </a:r>
              <a:endParaRPr kumimoji="0" lang="en-US" altLang="ko-KR" sz="1200" kern="0" dirty="0">
                <a:solidFill>
                  <a:srgbClr val="0000CC"/>
                </a:solidFill>
                <a:latin typeface="+mn-ea"/>
                <a:ea typeface="+mn-ea"/>
              </a:endParaRPr>
            </a:p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9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✽ Kaggle rank : ~</a:t>
              </a:r>
              <a:r>
                <a:rPr kumimoji="0" lang="en-US" altLang="ko-KR" sz="10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20%</a:t>
              </a:r>
              <a:r>
                <a:rPr kumimoji="0" lang="en-US" altLang="ko-KR" sz="10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 </a:t>
              </a:r>
              <a:endParaRPr kumimoji="0" lang="ko-KR" altLang="en-US" sz="10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DDD134B-C151-6140-8D7D-78DDECB6402F}"/>
                </a:ext>
              </a:extLst>
            </p:cNvPr>
            <p:cNvSpPr txBox="1"/>
            <p:nvPr/>
          </p:nvSpPr>
          <p:spPr>
            <a:xfrm>
              <a:off x="6498862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Discussion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75FA423-6C8E-6B4E-AC9F-05AD04FCCF13}"/>
                </a:ext>
              </a:extLst>
            </p:cNvPr>
            <p:cNvSpPr txBox="1"/>
            <p:nvPr/>
          </p:nvSpPr>
          <p:spPr>
            <a:xfrm>
              <a:off x="7562135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F4F0A98-DDF3-0648-AB99-5B6A295CFA55}"/>
                </a:ext>
              </a:extLst>
            </p:cNvPr>
            <p:cNvSpPr txBox="1"/>
            <p:nvPr/>
          </p:nvSpPr>
          <p:spPr>
            <a:xfrm>
              <a:off x="8625408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Look-back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180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08483" y="714067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concern was about Variables/Algorithms related with bias &amp; variance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45" name="제목 1"/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Prediction Modeling Scheme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337771" y="1375137"/>
            <a:ext cx="5587337" cy="300270"/>
            <a:chOff x="265471" y="1710788"/>
            <a:chExt cx="4991076" cy="326363"/>
          </a:xfrm>
        </p:grpSpPr>
        <p:sp>
          <p:nvSpPr>
            <p:cNvPr id="103" name="TextBox 102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Consideration on House Price Prediction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4" name="직선 연결선 103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제목 1">
            <a:extLst>
              <a:ext uri="{FF2B5EF4-FFF2-40B4-BE49-F238E27FC236}">
                <a16:creationId xmlns:a16="http://schemas.microsoft.com/office/drawing/2014/main" id="{83A6DA4B-034D-394C-AA6C-1920A5F3BA0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5" name="그룹 104"/>
          <p:cNvGrpSpPr/>
          <p:nvPr/>
        </p:nvGrpSpPr>
        <p:grpSpPr>
          <a:xfrm>
            <a:off x="6156134" y="1375137"/>
            <a:ext cx="3299927" cy="300270"/>
            <a:chOff x="265471" y="1710788"/>
            <a:chExt cx="4991076" cy="326363"/>
          </a:xfrm>
        </p:grpSpPr>
        <p:sp>
          <p:nvSpPr>
            <p:cNvPr id="106" name="TextBox 105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Modeling Process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7" name="직선 연결선 106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TextBox 203"/>
          <p:cNvSpPr txBox="1"/>
          <p:nvPr/>
        </p:nvSpPr>
        <p:spPr>
          <a:xfrm>
            <a:off x="7725977" y="1885645"/>
            <a:ext cx="2070075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upload</a:t>
            </a:r>
          </a:p>
          <a:p>
            <a:pPr marL="127000" lvl="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050" b="0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 variables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725978" y="2644197"/>
            <a:ext cx="19105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Distribution (X &amp; Y)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analysis, ..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7725978" y="3433817"/>
            <a:ext cx="20382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Imputation of NA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 correction,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7725979" y="4181598"/>
            <a:ext cx="1701298" cy="4607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Derived</a:t>
            </a:r>
            <a:r>
              <a:rPr lang="ko-KR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(Space, Duration)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7725979" y="4981989"/>
            <a:ext cx="2195573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cs typeface="Tahoma" panose="020B0604030504040204" pitchFamily="34" charset="0"/>
              </a:rPr>
              <a:t>Subset selection</a:t>
            </a: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Feature importance,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7725979" y="5733256"/>
            <a:ext cx="1910591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Various Algorithms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 used, ..</a:t>
            </a:r>
          </a:p>
        </p:txBody>
      </p:sp>
      <p:sp>
        <p:nvSpPr>
          <p:cNvPr id="171" name="직사각형 170"/>
          <p:cNvSpPr/>
          <p:nvPr/>
        </p:nvSpPr>
        <p:spPr>
          <a:xfrm>
            <a:off x="6409745" y="5732695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Look-back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6409745" y="1873560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Project 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6409745" y="2645387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74" name="직선 화살표 연결선 173"/>
          <p:cNvCxnSpPr>
            <a:stCxn id="172" idx="2"/>
            <a:endCxn id="173" idx="0"/>
          </p:cNvCxnSpPr>
          <p:nvPr/>
        </p:nvCxnSpPr>
        <p:spPr>
          <a:xfrm>
            <a:off x="7049646" y="2424466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75" name="직선 화살표 연결선 174"/>
          <p:cNvCxnSpPr>
            <a:stCxn id="173" idx="2"/>
            <a:endCxn id="176" idx="0"/>
          </p:cNvCxnSpPr>
          <p:nvPr/>
        </p:nvCxnSpPr>
        <p:spPr>
          <a:xfrm>
            <a:off x="7049646" y="3196293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176" name="직사각형 175"/>
          <p:cNvSpPr/>
          <p:nvPr/>
        </p:nvSpPr>
        <p:spPr>
          <a:xfrm>
            <a:off x="6409745" y="3417214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Preprocessing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6409745" y="4189041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6409745" y="4960868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179" name="직선 화살표 연결선 178"/>
          <p:cNvCxnSpPr>
            <a:stCxn id="176" idx="2"/>
            <a:endCxn id="177" idx="0"/>
          </p:cNvCxnSpPr>
          <p:nvPr/>
        </p:nvCxnSpPr>
        <p:spPr>
          <a:xfrm>
            <a:off x="7049646" y="3968120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0" name="직선 화살표 연결선 179"/>
          <p:cNvCxnSpPr>
            <a:stCxn id="177" idx="2"/>
            <a:endCxn id="178" idx="0"/>
          </p:cNvCxnSpPr>
          <p:nvPr/>
        </p:nvCxnSpPr>
        <p:spPr>
          <a:xfrm>
            <a:off x="7049646" y="4739947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1" name="직선 화살표 연결선 180"/>
          <p:cNvCxnSpPr>
            <a:stCxn id="178" idx="2"/>
            <a:endCxn id="171" idx="0"/>
          </p:cNvCxnSpPr>
          <p:nvPr/>
        </p:nvCxnSpPr>
        <p:spPr>
          <a:xfrm>
            <a:off x="7049646" y="5511774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2" name="직사각형 211"/>
          <p:cNvSpPr/>
          <p:nvPr/>
        </p:nvSpPr>
        <p:spPr bwMode="auto">
          <a:xfrm>
            <a:off x="7047277" y="5572761"/>
            <a:ext cx="294494" cy="50232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grpSp>
        <p:nvGrpSpPr>
          <p:cNvPr id="141" name="그룹 140"/>
          <p:cNvGrpSpPr>
            <a:grpSpLocks/>
          </p:cNvGrpSpPr>
          <p:nvPr/>
        </p:nvGrpSpPr>
        <p:grpSpPr>
          <a:xfrm>
            <a:off x="6342120" y="3393020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147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0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2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4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5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3" name="그룹 202"/>
          <p:cNvGrpSpPr>
            <a:grpSpLocks/>
          </p:cNvGrpSpPr>
          <p:nvPr/>
        </p:nvGrpSpPr>
        <p:grpSpPr>
          <a:xfrm>
            <a:off x="6342120" y="4969999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05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6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7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8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9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617FC5D4-853D-7646-B230-09B24E1D7DA4}"/>
              </a:ext>
            </a:extLst>
          </p:cNvPr>
          <p:cNvGrpSpPr>
            <a:grpSpLocks/>
          </p:cNvGrpSpPr>
          <p:nvPr/>
        </p:nvGrpSpPr>
        <p:grpSpPr>
          <a:xfrm>
            <a:off x="6342120" y="5697276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29" name="Freeform 82">
              <a:extLst>
                <a:ext uri="{FF2B5EF4-FFF2-40B4-BE49-F238E27FC236}">
                  <a16:creationId xmlns:a16="http://schemas.microsoft.com/office/drawing/2014/main" id="{5D9B6393-A98E-044D-888E-84E09C9B2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0" name="Freeform 83">
              <a:extLst>
                <a:ext uri="{FF2B5EF4-FFF2-40B4-BE49-F238E27FC236}">
                  <a16:creationId xmlns:a16="http://schemas.microsoft.com/office/drawing/2014/main" id="{A47F7083-7FEE-4746-8CD5-4081EF3A4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1" name="Freeform 84">
              <a:extLst>
                <a:ext uri="{FF2B5EF4-FFF2-40B4-BE49-F238E27FC236}">
                  <a16:creationId xmlns:a16="http://schemas.microsoft.com/office/drawing/2014/main" id="{01BDFDDD-8FA0-7E44-B515-AB89E40DB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2" name="Freeform 85">
              <a:extLst>
                <a:ext uri="{FF2B5EF4-FFF2-40B4-BE49-F238E27FC236}">
                  <a16:creationId xmlns:a16="http://schemas.microsoft.com/office/drawing/2014/main" id="{3BCC85CD-CB3A-D143-A28A-3372E2C12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3" name="Freeform 86">
              <a:extLst>
                <a:ext uri="{FF2B5EF4-FFF2-40B4-BE49-F238E27FC236}">
                  <a16:creationId xmlns:a16="http://schemas.microsoft.com/office/drawing/2014/main" id="{CAAD3CD4-E891-9749-B1FD-7133120CE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DD73A9B-9A56-044B-B5E7-2000FE4064BA}"/>
              </a:ext>
            </a:extLst>
          </p:cNvPr>
          <p:cNvGrpSpPr/>
          <p:nvPr/>
        </p:nvGrpSpPr>
        <p:grpSpPr>
          <a:xfrm>
            <a:off x="6409745" y="3692667"/>
            <a:ext cx="637532" cy="1905210"/>
            <a:chOff x="6563649" y="3692667"/>
            <a:chExt cx="609592" cy="1905210"/>
          </a:xfrm>
        </p:grpSpPr>
        <p:cxnSp>
          <p:nvCxnSpPr>
            <p:cNvPr id="182" name="꺾인 연결선 181"/>
            <p:cNvCxnSpPr>
              <a:stCxn id="212" idx="1"/>
              <a:endCxn id="176" idx="1"/>
            </p:cNvCxnSpPr>
            <p:nvPr/>
          </p:nvCxnSpPr>
          <p:spPr>
            <a:xfrm rot="10800000">
              <a:off x="6563649" y="3692667"/>
              <a:ext cx="609592" cy="1905210"/>
            </a:xfrm>
            <a:prstGeom prst="bentConnector3">
              <a:avLst>
                <a:gd name="adj1" fmla="val 137500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234" name="꺾인 연결선 181">
              <a:extLst>
                <a:ext uri="{FF2B5EF4-FFF2-40B4-BE49-F238E27FC236}">
                  <a16:creationId xmlns:a16="http://schemas.microsoft.com/office/drawing/2014/main" id="{D09BA1D7-0A60-DB45-9534-4803CCD94250}"/>
                </a:ext>
              </a:extLst>
            </p:cNvPr>
            <p:cNvCxnSpPr>
              <a:cxnSpLocks/>
              <a:stCxn id="8" idx="1"/>
              <a:endCxn id="176" idx="1"/>
            </p:cNvCxnSpPr>
            <p:nvPr/>
          </p:nvCxnSpPr>
          <p:spPr>
            <a:xfrm rot="10800000">
              <a:off x="6563649" y="3692668"/>
              <a:ext cx="575732" cy="1136101"/>
            </a:xfrm>
            <a:prstGeom prst="bentConnector3">
              <a:avLst>
                <a:gd name="adj1" fmla="val 139706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D83C34-56BB-DA4C-87DC-643526111E39}"/>
              </a:ext>
            </a:extLst>
          </p:cNvPr>
          <p:cNvSpPr/>
          <p:nvPr/>
        </p:nvSpPr>
        <p:spPr bwMode="auto">
          <a:xfrm>
            <a:off x="7011865" y="4770773"/>
            <a:ext cx="188271" cy="115990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FCC41F-580A-A649-9A66-A23E4E49917D}"/>
              </a:ext>
            </a:extLst>
          </p:cNvPr>
          <p:cNvSpPr txBox="1"/>
          <p:nvPr/>
        </p:nvSpPr>
        <p:spPr>
          <a:xfrm>
            <a:off x="1368098" y="4528486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“Under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A7440280-94E4-8B4D-9C7A-A76F232B28A0}"/>
              </a:ext>
            </a:extLst>
          </p:cNvPr>
          <p:cNvSpPr txBox="1"/>
          <p:nvPr/>
        </p:nvSpPr>
        <p:spPr>
          <a:xfrm>
            <a:off x="4212479" y="4524153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“Over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3C62118-A58A-2944-AE84-DEA71C8A2EBF}"/>
              </a:ext>
            </a:extLst>
          </p:cNvPr>
          <p:cNvSpPr txBox="1"/>
          <p:nvPr/>
        </p:nvSpPr>
        <p:spPr>
          <a:xfrm>
            <a:off x="2791559" y="4510203"/>
            <a:ext cx="1532610" cy="322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 Optimal ”</a:t>
            </a:r>
            <a:endParaRPr kumimoji="1" lang="ko-KR" altLang="en-US" sz="1500" i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D1F1F92-B31A-6C48-AF51-2679536E7125}"/>
              </a:ext>
            </a:extLst>
          </p:cNvPr>
          <p:cNvGrpSpPr/>
          <p:nvPr/>
        </p:nvGrpSpPr>
        <p:grpSpPr>
          <a:xfrm>
            <a:off x="243627" y="1795083"/>
            <a:ext cx="5434534" cy="2630342"/>
            <a:chOff x="243627" y="1795083"/>
            <a:chExt cx="5434534" cy="2581706"/>
          </a:xfrm>
        </p:grpSpPr>
        <p:sp>
          <p:nvSpPr>
            <p:cNvPr id="256" name="아래쪽 화살표[D] 255">
              <a:extLst>
                <a:ext uri="{FF2B5EF4-FFF2-40B4-BE49-F238E27FC236}">
                  <a16:creationId xmlns:a16="http://schemas.microsoft.com/office/drawing/2014/main" id="{7AEBEFD9-6C21-6548-8A1A-03E21F52EC7F}"/>
                </a:ext>
              </a:extLst>
            </p:cNvPr>
            <p:cNvSpPr/>
            <p:nvPr/>
          </p:nvSpPr>
          <p:spPr bwMode="auto">
            <a:xfrm>
              <a:off x="4433891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257" name="아래쪽 화살표[D] 256">
              <a:extLst>
                <a:ext uri="{FF2B5EF4-FFF2-40B4-BE49-F238E27FC236}">
                  <a16:creationId xmlns:a16="http://schemas.microsoft.com/office/drawing/2014/main" id="{4C58F5BE-743F-7A42-A17B-282348C5E0EA}"/>
                </a:ext>
              </a:extLst>
            </p:cNvPr>
            <p:cNvSpPr/>
            <p:nvPr/>
          </p:nvSpPr>
          <p:spPr bwMode="auto">
            <a:xfrm>
              <a:off x="1660856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9" name="오른쪽 화살표[R] 18">
              <a:extLst>
                <a:ext uri="{FF2B5EF4-FFF2-40B4-BE49-F238E27FC236}">
                  <a16:creationId xmlns:a16="http://schemas.microsoft.com/office/drawing/2014/main" id="{17971A63-9198-F44F-9C89-1EDD4EEACC43}"/>
                </a:ext>
              </a:extLst>
            </p:cNvPr>
            <p:cNvSpPr/>
            <p:nvPr/>
          </p:nvSpPr>
          <p:spPr bwMode="auto">
            <a:xfrm>
              <a:off x="1498212" y="2537051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5" name="오른쪽 화살표[R] 254">
              <a:extLst>
                <a:ext uri="{FF2B5EF4-FFF2-40B4-BE49-F238E27FC236}">
                  <a16:creationId xmlns:a16="http://schemas.microsoft.com/office/drawing/2014/main" id="{67E51717-2CE0-4243-81D6-3EE2ADBAB6AD}"/>
                </a:ext>
              </a:extLst>
            </p:cNvPr>
            <p:cNvSpPr/>
            <p:nvPr/>
          </p:nvSpPr>
          <p:spPr bwMode="auto">
            <a:xfrm>
              <a:off x="1498212" y="3532822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992570-7231-7F4A-B7EA-17C3A01BDDFF}"/>
                </a:ext>
              </a:extLst>
            </p:cNvPr>
            <p:cNvSpPr/>
            <p:nvPr/>
          </p:nvSpPr>
          <p:spPr bwMode="auto">
            <a:xfrm>
              <a:off x="412784" y="2125396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Variables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(Nb., Quality)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1" name="직사각형 240">
              <a:extLst>
                <a:ext uri="{FF2B5EF4-FFF2-40B4-BE49-F238E27FC236}">
                  <a16:creationId xmlns:a16="http://schemas.microsoft.com/office/drawing/2014/main" id="{F54D201D-8BB6-0A47-B317-492BAE958D60}"/>
                </a:ext>
              </a:extLst>
            </p:cNvPr>
            <p:cNvSpPr/>
            <p:nvPr/>
          </p:nvSpPr>
          <p:spPr bwMode="auto">
            <a:xfrm>
              <a:off x="412784" y="3270527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(Best Fit)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2" name="직사각형 241">
              <a:extLst>
                <a:ext uri="{FF2B5EF4-FFF2-40B4-BE49-F238E27FC236}">
                  <a16:creationId xmlns:a16="http://schemas.microsoft.com/office/drawing/2014/main" id="{A3A5EEED-1A4A-A14D-B588-0EEF567C29B2}"/>
                </a:ext>
              </a:extLst>
            </p:cNvPr>
            <p:cNvSpPr/>
            <p:nvPr/>
          </p:nvSpPr>
          <p:spPr bwMode="auto">
            <a:xfrm>
              <a:off x="3106341" y="2129690"/>
              <a:ext cx="917213" cy="218045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06B104E-47F4-7B48-8509-2651051EFF9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001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8" name="타원 247">
              <a:extLst>
                <a:ext uri="{FF2B5EF4-FFF2-40B4-BE49-F238E27FC236}">
                  <a16:creationId xmlns:a16="http://schemas.microsoft.com/office/drawing/2014/main" id="{C64E7151-024C-5F40-8379-C4FEE1D78DE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415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9" name="타원 248">
              <a:extLst>
                <a:ext uri="{FF2B5EF4-FFF2-40B4-BE49-F238E27FC236}">
                  <a16:creationId xmlns:a16="http://schemas.microsoft.com/office/drawing/2014/main" id="{0DACCFCD-2573-9D4E-A992-D0DE8F2465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1864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0" name="타원 249">
              <a:extLst>
                <a:ext uri="{FF2B5EF4-FFF2-40B4-BE49-F238E27FC236}">
                  <a16:creationId xmlns:a16="http://schemas.microsoft.com/office/drawing/2014/main" id="{910FC190-2665-4C42-A5B2-582F9C98745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190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1" name="타원 250">
              <a:extLst>
                <a:ext uri="{FF2B5EF4-FFF2-40B4-BE49-F238E27FC236}">
                  <a16:creationId xmlns:a16="http://schemas.microsoft.com/office/drawing/2014/main" id="{7DB94E10-336E-9C42-B23A-062D907E1A0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604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2" name="타원 251">
              <a:extLst>
                <a:ext uri="{FF2B5EF4-FFF2-40B4-BE49-F238E27FC236}">
                  <a16:creationId xmlns:a16="http://schemas.microsoft.com/office/drawing/2014/main" id="{948243D7-02A1-E045-85CB-48F37598453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3750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395AAF-867D-A04D-B612-F601DECE217F}"/>
                </a:ext>
              </a:extLst>
            </p:cNvPr>
            <p:cNvSpPr txBox="1"/>
            <p:nvPr/>
          </p:nvSpPr>
          <p:spPr>
            <a:xfrm>
              <a:off x="1774731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few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58E4DDFC-8E8B-754D-8039-61EB1327C92E}"/>
                </a:ext>
              </a:extLst>
            </p:cNvPr>
            <p:cNvSpPr txBox="1"/>
            <p:nvPr/>
          </p:nvSpPr>
          <p:spPr>
            <a:xfrm>
              <a:off x="4570293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many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64212E53-FB07-1D49-B761-E3CF6DEA330D}"/>
                </a:ext>
              </a:extLst>
            </p:cNvPr>
            <p:cNvSpPr txBox="1"/>
            <p:nvPr/>
          </p:nvSpPr>
          <p:spPr>
            <a:xfrm>
              <a:off x="1776616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</a:t>
              </a:r>
              <a:br>
                <a:rPr kumimoji="1" lang="en-US" altLang="ko-KR" sz="1100" b="0" dirty="0">
                  <a:latin typeface="+mn-ea"/>
                  <a:ea typeface="+mn-ea"/>
                </a:rPr>
              </a:br>
              <a:r>
                <a:rPr kumimoji="1" lang="en-US" altLang="ko-KR" sz="1100" b="0" dirty="0">
                  <a:latin typeface="+mn-ea"/>
                  <a:ea typeface="+mn-ea"/>
                </a:rPr>
                <a:t>Simple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D702C306-CD57-444A-8588-39B51D0CB6D8}"/>
                </a:ext>
              </a:extLst>
            </p:cNvPr>
            <p:cNvSpPr txBox="1"/>
            <p:nvPr/>
          </p:nvSpPr>
          <p:spPr>
            <a:xfrm>
              <a:off x="4572179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Complex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9218E618-4D10-D548-A2AA-2384F3557C41}"/>
                </a:ext>
              </a:extLst>
            </p:cNvPr>
            <p:cNvSpPr txBox="1"/>
            <p:nvPr/>
          </p:nvSpPr>
          <p:spPr>
            <a:xfrm>
              <a:off x="243627" y="1795083"/>
              <a:ext cx="1329466" cy="2516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2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Concern</a:t>
              </a:r>
              <a:endParaRPr kumimoji="1" lang="ko-KR" altLang="en-US" sz="12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5116D7-B3E4-C94B-A8F5-1CBDC5B8D5EA}"/>
                </a:ext>
              </a:extLst>
            </p:cNvPr>
            <p:cNvSpPr/>
            <p:nvPr/>
          </p:nvSpPr>
          <p:spPr>
            <a:xfrm>
              <a:off x="3228443" y="2780839"/>
              <a:ext cx="691114" cy="6431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spcBef>
                  <a:spcPts val="600"/>
                </a:spcBef>
              </a:pPr>
              <a:r>
                <a:rPr lang="en-US" altLang="ko-KR" sz="40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??</a:t>
              </a: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655F1DA-523A-9D4E-8C42-C5A2FFB0C10E}"/>
              </a:ext>
            </a:extLst>
          </p:cNvPr>
          <p:cNvGrpSpPr/>
          <p:nvPr/>
        </p:nvGrpSpPr>
        <p:grpSpPr>
          <a:xfrm>
            <a:off x="4349373" y="4998737"/>
            <a:ext cx="1275696" cy="1219510"/>
            <a:chOff x="4359840" y="4941168"/>
            <a:chExt cx="1885582" cy="1805103"/>
          </a:xfrm>
        </p:grpSpPr>
        <p:pic>
          <p:nvPicPr>
            <p:cNvPr id="265" name="Picture 10" descr="page10image47498896">
              <a:extLst>
                <a:ext uri="{FF2B5EF4-FFF2-40B4-BE49-F238E27FC236}">
                  <a16:creationId xmlns:a16="http://schemas.microsoft.com/office/drawing/2014/main" id="{1C40658B-FC23-3E40-922B-D9435BB999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4359840" y="5557884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6" name="Picture 10" descr="page10image47498896">
              <a:extLst>
                <a:ext uri="{FF2B5EF4-FFF2-40B4-BE49-F238E27FC236}">
                  <a16:creationId xmlns:a16="http://schemas.microsoft.com/office/drawing/2014/main" id="{4A342A6F-566B-264B-B40D-386A3BD55D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714" t="7633" b="48830"/>
            <a:stretch/>
          </p:blipFill>
          <p:spPr bwMode="auto">
            <a:xfrm>
              <a:off x="4546880" y="5087516"/>
              <a:ext cx="1698542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7" name="Picture 10" descr="page10image47498896">
              <a:extLst>
                <a:ext uri="{FF2B5EF4-FFF2-40B4-BE49-F238E27FC236}">
                  <a16:creationId xmlns:a16="http://schemas.microsoft.com/office/drawing/2014/main" id="{AB396141-6C51-8D41-B1DD-CB1AA4EA31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9" t="1651" r="10212" b="93952"/>
            <a:stretch/>
          </p:blipFill>
          <p:spPr bwMode="auto">
            <a:xfrm>
              <a:off x="4808984" y="4941168"/>
              <a:ext cx="1106082" cy="1675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A388429-D14E-BF4E-A972-3C94FB7C32C5}"/>
              </a:ext>
            </a:extLst>
          </p:cNvPr>
          <p:cNvGrpSpPr/>
          <p:nvPr/>
        </p:nvGrpSpPr>
        <p:grpSpPr>
          <a:xfrm>
            <a:off x="1474931" y="4958143"/>
            <a:ext cx="1227434" cy="1279169"/>
            <a:chOff x="-876537" y="4875505"/>
            <a:chExt cx="1814248" cy="1893409"/>
          </a:xfrm>
        </p:grpSpPr>
        <p:pic>
          <p:nvPicPr>
            <p:cNvPr id="269" name="Picture 10" descr="page10image47498896">
              <a:extLst>
                <a:ext uri="{FF2B5EF4-FFF2-40B4-BE49-F238E27FC236}">
                  <a16:creationId xmlns:a16="http://schemas.microsoft.com/office/drawing/2014/main" id="{8ED7235F-7FA5-FA41-9145-799D75896E1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-310820" y="4875505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0" name="Picture 10" descr="page10image47498896">
              <a:extLst>
                <a:ext uri="{FF2B5EF4-FFF2-40B4-BE49-F238E27FC236}">
                  <a16:creationId xmlns:a16="http://schemas.microsoft.com/office/drawing/2014/main" id="{D41A46DB-0EF5-7840-B6BB-DA38DBDF2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64" t="56425" r="46393"/>
            <a:stretch/>
          </p:blipFill>
          <p:spPr bwMode="auto">
            <a:xfrm>
              <a:off x="-682469" y="5108700"/>
              <a:ext cx="1620180" cy="1660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1" name="Picture 10" descr="page10image47498896">
              <a:extLst>
                <a:ext uri="{FF2B5EF4-FFF2-40B4-BE49-F238E27FC236}">
                  <a16:creationId xmlns:a16="http://schemas.microsoft.com/office/drawing/2014/main" id="{1E073EC1-5E5C-C341-B04F-77BD13DA3B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356" r="94888" b="11794"/>
            <a:stretch/>
          </p:blipFill>
          <p:spPr bwMode="auto">
            <a:xfrm>
              <a:off x="-876537" y="5535037"/>
              <a:ext cx="196060" cy="794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52143B3-310D-8F46-AF66-F1BEB62153A5}"/>
              </a:ext>
            </a:extLst>
          </p:cNvPr>
          <p:cNvGrpSpPr/>
          <p:nvPr/>
        </p:nvGrpSpPr>
        <p:grpSpPr>
          <a:xfrm>
            <a:off x="2871767" y="4981908"/>
            <a:ext cx="1271368" cy="1242236"/>
            <a:chOff x="1688239" y="4823591"/>
            <a:chExt cx="1879185" cy="1838744"/>
          </a:xfrm>
        </p:grpSpPr>
        <p:pic>
          <p:nvPicPr>
            <p:cNvPr id="268" name="Picture 10" descr="page10image47498896">
              <a:extLst>
                <a:ext uri="{FF2B5EF4-FFF2-40B4-BE49-F238E27FC236}">
                  <a16:creationId xmlns:a16="http://schemas.microsoft.com/office/drawing/2014/main" id="{D4FC6C02-BC98-A547-BD3D-B5C9A58204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 t="7215" r="45227" b="49249"/>
            <a:stretch/>
          </p:blipFill>
          <p:spPr bwMode="auto">
            <a:xfrm>
              <a:off x="1868410" y="5003580"/>
              <a:ext cx="1699014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2" name="Picture 10" descr="page10image47498896">
              <a:extLst>
                <a:ext uri="{FF2B5EF4-FFF2-40B4-BE49-F238E27FC236}">
                  <a16:creationId xmlns:a16="http://schemas.microsoft.com/office/drawing/2014/main" id="{63C9D4E0-31BF-F94A-A222-EB60E605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2288704" y="4823591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3" name="Picture 10" descr="page10image47498896">
              <a:extLst>
                <a:ext uri="{FF2B5EF4-FFF2-40B4-BE49-F238E27FC236}">
                  <a16:creationId xmlns:a16="http://schemas.microsoft.com/office/drawing/2014/main" id="{697C9418-AA64-7246-A4F4-9E60BBD24A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1688239" y="5478977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4" name="TextBox 273">
            <a:extLst>
              <a:ext uri="{FF2B5EF4-FFF2-40B4-BE49-F238E27FC236}">
                <a16:creationId xmlns:a16="http://schemas.microsoft.com/office/drawing/2014/main" id="{EA2EBEED-F374-E842-96A7-C6B3DEB9FCB5}"/>
              </a:ext>
            </a:extLst>
          </p:cNvPr>
          <p:cNvSpPr txBox="1"/>
          <p:nvPr/>
        </p:nvSpPr>
        <p:spPr>
          <a:xfrm>
            <a:off x="92461" y="5275543"/>
            <a:ext cx="1382503" cy="5464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Bias vs.</a:t>
            </a:r>
          </a:p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94263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4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EDA &amp; Data pre-processing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EDA </a:t>
            </a:r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FE2019FC-5A60-9C4D-87D7-37D752DD3776}"/>
              </a:ext>
            </a:extLst>
          </p:cNvPr>
          <p:cNvSpPr/>
          <p:nvPr/>
        </p:nvSpPr>
        <p:spPr>
          <a:xfrm>
            <a:off x="2019742" y="1423715"/>
            <a:ext cx="362314" cy="4706593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6175" h="5059443">
                <a:moveTo>
                  <a:pt x="13115" y="759528"/>
                </a:moveTo>
                <a:lnTo>
                  <a:pt x="788368" y="0"/>
                </a:lnTo>
                <a:cubicBezTo>
                  <a:pt x="790970" y="1686481"/>
                  <a:pt x="793573" y="3372962"/>
                  <a:pt x="796175" y="5059443"/>
                </a:cubicBezTo>
                <a:cubicBezTo>
                  <a:pt x="557875" y="3922473"/>
                  <a:pt x="316675" y="2776404"/>
                  <a:pt x="0" y="1639434"/>
                </a:cubicBezTo>
                <a:cubicBezTo>
                  <a:pt x="705" y="1360739"/>
                  <a:pt x="12410" y="1038223"/>
                  <a:pt x="13115" y="75952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A2CC1B-336A-7643-A6B0-FA6D5549BF2E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339EDA-C86F-CD4F-AA29-A1E8EBEEBB43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1F63E5F-95F2-FC4E-BAE4-9152621CA8D2}"/>
              </a:ext>
            </a:extLst>
          </p:cNvPr>
          <p:cNvSpPr/>
          <p:nvPr/>
        </p:nvSpPr>
        <p:spPr>
          <a:xfrm>
            <a:off x="392851" y="217054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94C63FC-361C-B147-BB1C-D2926AF3EF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123975" y="1943924"/>
            <a:ext cx="0" cy="226625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1093099C-8DA1-F74A-AA3A-238EDB59341F}"/>
              </a:ext>
            </a:extLst>
          </p:cNvPr>
          <p:cNvCxnSpPr>
            <a:stCxn id="18" idx="2"/>
            <a:endCxn id="21" idx="0"/>
          </p:cNvCxnSpPr>
          <p:nvPr/>
        </p:nvCxnSpPr>
        <p:spPr>
          <a:xfrm>
            <a:off x="1123975" y="2785205"/>
            <a:ext cx="0" cy="24406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FA39766-398C-F843-AEA2-2FA7CD08265B}"/>
              </a:ext>
            </a:extLst>
          </p:cNvPr>
          <p:cNvSpPr/>
          <p:nvPr/>
        </p:nvSpPr>
        <p:spPr>
          <a:xfrm>
            <a:off x="392851" y="302926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Preprocessing</a:t>
            </a:r>
            <a:endParaRPr lang="ko-KR" altLang="en-US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DBF5054-B21A-0C42-ACEB-723E333F6E14}"/>
              </a:ext>
            </a:extLst>
          </p:cNvPr>
          <p:cNvSpPr/>
          <p:nvPr/>
        </p:nvSpPr>
        <p:spPr>
          <a:xfrm>
            <a:off x="392851" y="389696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57D9541-6815-E34F-A211-3E840F98F95B}"/>
              </a:ext>
            </a:extLst>
          </p:cNvPr>
          <p:cNvSpPr/>
          <p:nvPr/>
        </p:nvSpPr>
        <p:spPr>
          <a:xfrm>
            <a:off x="392851" y="4786983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9B9DCFA-724E-7C4D-B57A-D356A9500DA9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1123975" y="3643922"/>
            <a:ext cx="0" cy="25304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745A515-7B02-EB48-B88E-1A3565FEFC7E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1123975" y="4511626"/>
            <a:ext cx="0" cy="27535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149E042-351C-AF47-A5CC-8F24FF87C5BF}"/>
              </a:ext>
            </a:extLst>
          </p:cNvPr>
          <p:cNvCxnSpPr>
            <a:stCxn id="23" idx="2"/>
            <a:endCxn id="15" idx="0"/>
          </p:cNvCxnSpPr>
          <p:nvPr/>
        </p:nvCxnSpPr>
        <p:spPr>
          <a:xfrm>
            <a:off x="1123975" y="5401639"/>
            <a:ext cx="0" cy="25914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AFD1E3B-8D31-9A48-BB2D-E394674A6503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5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FDE228-F639-E345-97E8-B1C4357F05AC}"/>
              </a:ext>
            </a:extLst>
          </p:cNvPr>
          <p:cNvSpPr/>
          <p:nvPr/>
        </p:nvSpPr>
        <p:spPr bwMode="auto">
          <a:xfrm>
            <a:off x="287215" y="2040122"/>
            <a:ext cx="1666530" cy="1712913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647299" y="1388272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4002590" y="1424276"/>
            <a:ext cx="3074645" cy="241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Data Structure &amp; Meaning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2E59627-39F4-6948-801F-4E3D08059E31}"/>
              </a:ext>
            </a:extLst>
          </p:cNvPr>
          <p:cNvSpPr/>
          <p:nvPr/>
        </p:nvSpPr>
        <p:spPr>
          <a:xfrm>
            <a:off x="7156036" y="1424276"/>
            <a:ext cx="1862946" cy="241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Refining issue data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2" y="2348880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644425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07324" y="3686109"/>
            <a:ext cx="3325772" cy="10200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Wrong class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Correction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Numeric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  <a:sym typeface="Wingdings" pitchFamily="2" charset="2"/>
              </a:rPr>
              <a:t> Nominal Factor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)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07324" y="2427844"/>
            <a:ext cx="3259485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Distribution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Skewed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Normal Distribution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(Log Transformation)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709A5D9-176F-E542-9325-AB1EE2746EDC}"/>
              </a:ext>
            </a:extLst>
          </p:cNvPr>
          <p:cNvGrpSpPr/>
          <p:nvPr/>
        </p:nvGrpSpPr>
        <p:grpSpPr>
          <a:xfrm>
            <a:off x="6105128" y="4928442"/>
            <a:ext cx="3380116" cy="1186233"/>
            <a:chOff x="2570342" y="4979071"/>
            <a:chExt cx="3380116" cy="1186233"/>
          </a:xfrm>
        </p:grpSpPr>
        <p:sp>
          <p:nvSpPr>
            <p:cNvPr id="46" name="모서리가 둥근 직사각형 45">
              <a:extLst>
                <a:ext uri="{FF2B5EF4-FFF2-40B4-BE49-F238E27FC236}">
                  <a16:creationId xmlns:a16="http://schemas.microsoft.com/office/drawing/2014/main" id="{7DAE1B4D-1CFE-094B-85A4-6052A6970A09}"/>
                </a:ext>
              </a:extLst>
            </p:cNvPr>
            <p:cNvSpPr/>
            <p:nvPr/>
          </p:nvSpPr>
          <p:spPr>
            <a:xfrm>
              <a:off x="2570342" y="4979071"/>
              <a:ext cx="3380116" cy="1186233"/>
            </a:xfrm>
            <a:prstGeom prst="roundRect">
              <a:avLst>
                <a:gd name="adj" fmla="val 1324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endParaRPr lang="ko-KR" altLang="en-US" sz="150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B49AD2B-6B0F-9441-B8F4-DA7B8E7B7420}"/>
                </a:ext>
              </a:extLst>
            </p:cNvPr>
            <p:cNvSpPr txBox="1"/>
            <p:nvPr/>
          </p:nvSpPr>
          <p:spPr>
            <a:xfrm>
              <a:off x="2607324" y="5061873"/>
              <a:ext cx="3259485" cy="9787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>
                <a:lnSpc>
                  <a:spcPct val="120000"/>
                </a:lnSpc>
              </a:pPr>
              <a:r>
                <a:rPr lang="en-US" altLang="ko-KR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Singularity &amp; Outlier </a:t>
              </a:r>
            </a:p>
            <a:p>
              <a:pPr fontAlgn="ctr">
                <a:lnSpc>
                  <a:spcPct val="120000"/>
                </a:lnSpc>
              </a:pPr>
              <a:endParaRPr kumimoji="1" lang="en-US" altLang="ko-KR" sz="6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b="0" dirty="0">
                  <a:latin typeface="Tahoma" panose="020B0604030504040204" pitchFamily="34" charset="0"/>
                  <a:cs typeface="Tahoma" panose="020B0604030504040204" pitchFamily="34" charset="0"/>
                </a:rPr>
                <a:t>2 variables (Singularity)</a:t>
              </a: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kumimoji="1" lang="en-US" altLang="ko-KR" b="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3 outlier Records </a:t>
              </a:r>
            </a:p>
          </p:txBody>
        </p:sp>
      </p:grpSp>
      <p:pic>
        <p:nvPicPr>
          <p:cNvPr id="68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3394518"/>
            <a:ext cx="360000" cy="360000"/>
          </a:xfrm>
          <a:prstGeom prst="rect">
            <a:avLst/>
          </a:prstGeom>
          <a:noFill/>
        </p:spPr>
      </p:pic>
      <p:sp>
        <p:nvSpPr>
          <p:cNvPr id="51" name="모서리가 둥근 직사각형 50">
            <a:extLst>
              <a:ext uri="{FF2B5EF4-FFF2-40B4-BE49-F238E27FC236}">
                <a16:creationId xmlns:a16="http://schemas.microsoft.com/office/drawing/2014/main" id="{09A7CE76-BD18-E54A-8738-9DA92DC4D4F3}"/>
              </a:ext>
            </a:extLst>
          </p:cNvPr>
          <p:cNvSpPr/>
          <p:nvPr/>
        </p:nvSpPr>
        <p:spPr>
          <a:xfrm>
            <a:off x="2561293" y="4928442"/>
            <a:ext cx="3371803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F2F7CF-4D29-E844-A5D8-B23421BED5EA}"/>
              </a:ext>
            </a:extLst>
          </p:cNvPr>
          <p:cNvSpPr txBox="1"/>
          <p:nvPr/>
        </p:nvSpPr>
        <p:spPr>
          <a:xfrm>
            <a:off x="2590145" y="5010506"/>
            <a:ext cx="3282504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Missing Value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34 Variables have Missing value </a:t>
            </a:r>
            <a:b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Imputation of all N/A</a:t>
            </a:r>
            <a:endParaRPr kumimoji="1"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4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4968763"/>
            <a:ext cx="360000" cy="360000"/>
          </a:xfrm>
          <a:prstGeom prst="rect">
            <a:avLst/>
          </a:prstGeom>
          <a:noFill/>
        </p:spPr>
      </p:pic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799E9443-6A19-CF44-801B-481EFE0F9CDA}"/>
              </a:ext>
            </a:extLst>
          </p:cNvPr>
          <p:cNvSpPr/>
          <p:nvPr/>
        </p:nvSpPr>
        <p:spPr>
          <a:xfrm>
            <a:off x="6105128" y="2349095"/>
            <a:ext cx="3371803" cy="248156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65E6920-29D5-4448-BB5B-B8B8423A2663}"/>
              </a:ext>
            </a:extLst>
          </p:cNvPr>
          <p:cNvSpPr txBox="1"/>
          <p:nvPr/>
        </p:nvSpPr>
        <p:spPr>
          <a:xfrm>
            <a:off x="6133980" y="2438980"/>
            <a:ext cx="3338691" cy="22078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Y vs. X  :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 </a:t>
            </a:r>
            <a:br>
              <a:rPr kumimoji="1"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,.. &gt; 0.7) </a:t>
            </a:r>
          </a:p>
          <a:p>
            <a:pPr marL="171450" indent="-171450" fontAlgn="ctr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X vs. X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GarageArea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vs.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Gar.Cars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: &gt; 0.88, ..)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Consolidate or remove 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</a:t>
            </a:r>
            <a:b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1" name="Picture 2" descr="C:\Users\wslee\Pictures\1328613850_8.png">
            <a:hlinkClick r:id="rId5" action="ppaction://hlinksldjump"/>
            <a:extLst>
              <a:ext uri="{FF2B5EF4-FFF2-40B4-BE49-F238E27FC236}">
                <a16:creationId xmlns:a16="http://schemas.microsoft.com/office/drawing/2014/main" id="{171A4C66-9F3C-804B-9F98-41B8D9238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82251" y="4706542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4546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Y Distribution, Variable Class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08483" y="836712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D20743-CC5F-264E-94DB-71CD797A08E8}"/>
              </a:ext>
            </a:extLst>
          </p:cNvPr>
          <p:cNvGrpSpPr/>
          <p:nvPr/>
        </p:nvGrpSpPr>
        <p:grpSpPr>
          <a:xfrm>
            <a:off x="4664968" y="1494586"/>
            <a:ext cx="4644516" cy="1682386"/>
            <a:chOff x="429643" y="4421864"/>
            <a:chExt cx="4631369" cy="1743440"/>
          </a:xfrm>
        </p:grpSpPr>
        <p:pic>
          <p:nvPicPr>
            <p:cNvPr id="12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12252DC-D2F6-3346-8EC2-5994C9BB0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43" y="4421865"/>
              <a:ext cx="2179568" cy="1743439"/>
            </a:xfrm>
            <a:prstGeom prst="rect">
              <a:avLst/>
            </a:prstGeom>
          </p:spPr>
        </p:pic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0BFB7233-02EF-784F-AF1D-C49F39DC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1444" y="4421864"/>
              <a:ext cx="2179568" cy="1743439"/>
            </a:xfrm>
            <a:prstGeom prst="rect">
              <a:avLst/>
            </a:prstGeom>
          </p:spPr>
        </p:pic>
        <p:sp>
          <p:nvSpPr>
            <p:cNvPr id="15" name="Right Arrow 9">
              <a:extLst>
                <a:ext uri="{FF2B5EF4-FFF2-40B4-BE49-F238E27FC236}">
                  <a16:creationId xmlns:a16="http://schemas.microsoft.com/office/drawing/2014/main" id="{72FD422D-EFCA-EF41-BAD3-D202C74AF6D4}"/>
                </a:ext>
              </a:extLst>
            </p:cNvPr>
            <p:cNvSpPr/>
            <p:nvPr/>
          </p:nvSpPr>
          <p:spPr bwMode="auto">
            <a:xfrm>
              <a:off x="2429191" y="4908111"/>
              <a:ext cx="360040" cy="612068"/>
            </a:xfrm>
            <a:prstGeom prst="rightArrow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396044" y="1016732"/>
            <a:ext cx="4953000" cy="188359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dependent Y value (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SalePrice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distribution of original Y value is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to the left. (skewed)</a:t>
            </a: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transformation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 Statistically better distribution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AD880C9-274F-8E4C-8E67-A78DD647A5E5}"/>
              </a:ext>
            </a:extLst>
          </p:cNvPr>
          <p:cNvSpPr/>
          <p:nvPr/>
        </p:nvSpPr>
        <p:spPr>
          <a:xfrm>
            <a:off x="308483" y="3660441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9DD765-E507-714A-8634-CEFAF4B8CE53}"/>
              </a:ext>
            </a:extLst>
          </p:cNvPr>
          <p:cNvSpPr txBox="1"/>
          <p:nvPr/>
        </p:nvSpPr>
        <p:spPr>
          <a:xfrm>
            <a:off x="396044" y="3861048"/>
            <a:ext cx="34490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Class Check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8" name="Table 10">
            <a:extLst>
              <a:ext uri="{FF2B5EF4-FFF2-40B4-BE49-F238E27FC236}">
                <a16:creationId xmlns:a16="http://schemas.microsoft.com/office/drawing/2014/main" id="{C0B240C0-A90D-D54C-9D33-2CEDBFDAB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655556"/>
              </p:ext>
            </p:extLst>
          </p:nvPr>
        </p:nvGraphicFramePr>
        <p:xfrm>
          <a:off x="576888" y="4656422"/>
          <a:ext cx="3692036" cy="12184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311">
                  <a:extLst>
                    <a:ext uri="{9D8B030D-6E8A-4147-A177-3AD203B41FA5}">
                      <a16:colId xmlns:a16="http://schemas.microsoft.com/office/drawing/2014/main" val="1825735102"/>
                    </a:ext>
                  </a:extLst>
                </a:gridCol>
                <a:gridCol w="791324">
                  <a:extLst>
                    <a:ext uri="{9D8B030D-6E8A-4147-A177-3AD203B41FA5}">
                      <a16:colId xmlns:a16="http://schemas.microsoft.com/office/drawing/2014/main" val="2652017540"/>
                    </a:ext>
                  </a:extLst>
                </a:gridCol>
                <a:gridCol w="866308">
                  <a:extLst>
                    <a:ext uri="{9D8B030D-6E8A-4147-A177-3AD203B41FA5}">
                      <a16:colId xmlns:a16="http://schemas.microsoft.com/office/drawing/2014/main" val="61399005"/>
                    </a:ext>
                  </a:extLst>
                </a:gridCol>
                <a:gridCol w="831656">
                  <a:extLst>
                    <a:ext uri="{9D8B030D-6E8A-4147-A177-3AD203B41FA5}">
                      <a16:colId xmlns:a16="http://schemas.microsoft.com/office/drawing/2014/main" val="330909106"/>
                    </a:ext>
                  </a:extLst>
                </a:gridCol>
                <a:gridCol w="554437">
                  <a:extLst>
                    <a:ext uri="{9D8B030D-6E8A-4147-A177-3AD203B41FA5}">
                      <a16:colId xmlns:a16="http://schemas.microsoft.com/office/drawing/2014/main" val="1092171412"/>
                    </a:ext>
                  </a:extLst>
                </a:gridCol>
              </a:tblGrid>
              <a:tr h="722974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(Nominal)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(Ordinal)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11257"/>
                  </a:ext>
                </a:extLst>
              </a:tr>
              <a:tr h="495462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702637"/>
                  </a:ext>
                </a:extLst>
              </a:tr>
            </a:tbl>
          </a:graphicData>
        </a:graphic>
      </p:graphicFrame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1A3BB6BB-1B58-5E4C-8CC1-8AFD2DD5F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546673"/>
              </p:ext>
            </p:extLst>
          </p:nvPr>
        </p:nvGraphicFramePr>
        <p:xfrm>
          <a:off x="4607307" y="4480626"/>
          <a:ext cx="4666173" cy="14686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5753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897165490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283824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Original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Fixed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Ordinal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Quality Variables (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NA,Pr~Ex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 -&gt; 1,2,3…</a:t>
                      </a:r>
                    </a:p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  <a:sym typeface="Wingdings" pitchFamily="2" charset="2"/>
                        </a:rPr>
                        <a:t> Reduced by 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dummy variables.</a:t>
                      </a: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nominal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MSSubClass</a:t>
                      </a:r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(20, 30, … 190)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21F6B9F-13A7-1248-8A19-C94FBDAF431B}"/>
              </a:ext>
            </a:extLst>
          </p:cNvPr>
          <p:cNvSpPr txBox="1"/>
          <p:nvPr/>
        </p:nvSpPr>
        <p:spPr>
          <a:xfrm>
            <a:off x="560512" y="4293096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Initial Class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D34725F-478A-2B4A-83F3-380861E8A893}"/>
              </a:ext>
            </a:extLst>
          </p:cNvPr>
          <p:cNvSpPr txBox="1"/>
          <p:nvPr/>
        </p:nvSpPr>
        <p:spPr>
          <a:xfrm>
            <a:off x="4520952" y="4115490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Correction of Class 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70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Imputation, Singularity removal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36" name="Table 10">
            <a:extLst>
              <a:ext uri="{FF2B5EF4-FFF2-40B4-BE49-F238E27FC236}">
                <a16:creationId xmlns:a16="http://schemas.microsoft.com/office/drawing/2014/main" id="{A2022E29-3A69-064E-AA27-30BF1B7C5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24568"/>
              </p:ext>
            </p:extLst>
          </p:nvPr>
        </p:nvGraphicFramePr>
        <p:xfrm>
          <a:off x="731686" y="2261678"/>
          <a:ext cx="3969286" cy="1967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0959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2498327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34748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How to impute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LotFrontage</a:t>
                      </a:r>
                      <a:endParaRPr lang="en-US" sz="13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regression prediction 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</a:t>
                      </a:r>
                      <a:r>
                        <a:rPr lang="en-US" sz="13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LotArea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GarageYrBlt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replace to '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YearBuilt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'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MasVnrArea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, 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etc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Impute to 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“0”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None(NA) category)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384917"/>
                  </a:ext>
                </a:extLst>
              </a:tr>
            </a:tbl>
          </a:graphicData>
        </a:graphic>
      </p:graphicFrame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33785" y="1121608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Impute missing data (several cases)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C06E603-0CE6-6B4D-9A1D-0BCB57819747}"/>
              </a:ext>
            </a:extLst>
          </p:cNvPr>
          <p:cNvSpPr/>
          <p:nvPr/>
        </p:nvSpPr>
        <p:spPr>
          <a:xfrm>
            <a:off x="319826" y="4588937"/>
            <a:ext cx="4633174" cy="1180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Category is NA (23 variables)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 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Add ‘None’ category</a:t>
            </a:r>
          </a:p>
          <a:p>
            <a:pPr marL="268288" lvl="1" fontAlgn="ctr">
              <a:lnSpc>
                <a:spcPct val="110000"/>
              </a:lnSpc>
              <a:spcBef>
                <a:spcPts val="300"/>
              </a:spcBef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(Ex, Alley {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Grvl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Pave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ko-KR" sz="15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 :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</a:t>
            </a:r>
            <a:r>
              <a:rPr lang="en-US" altLang="ko-KR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‘NA’ is real factor value.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DA5EC27-69B1-9B46-8F89-36A2C4533F0C}"/>
              </a:ext>
            </a:extLst>
          </p:cNvPr>
          <p:cNvSpPr/>
          <p:nvPr/>
        </p:nvSpPr>
        <p:spPr>
          <a:xfrm>
            <a:off x="319826" y="1595655"/>
            <a:ext cx="463317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Numeric missing value (11 variables)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Imputation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133021" y="1124744"/>
            <a:ext cx="4068452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Remove Singularity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46CE39-D2A3-5647-B222-A8483393A75F}"/>
              </a:ext>
            </a:extLst>
          </p:cNvPr>
          <p:cNvSpPr/>
          <p:nvPr/>
        </p:nvSpPr>
        <p:spPr>
          <a:xfrm>
            <a:off x="5025008" y="1595655"/>
            <a:ext cx="43562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Exactly same value by 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calulation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Consolidation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7CDAFE0-1BA3-0347-BBFA-0FF757C730AC}"/>
              </a:ext>
            </a:extLst>
          </p:cNvPr>
          <p:cNvSpPr/>
          <p:nvPr/>
        </p:nvSpPr>
        <p:spPr>
          <a:xfrm>
            <a:off x="5457056" y="2406645"/>
            <a:ext cx="3959072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1stFlrSF + 2ndFlrSF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LowQualFinSF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(remove 3 vars)</a:t>
            </a: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BsmtFinSF1 + BsmtFinSF2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BsmtUnfSF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(remove 3 vars)</a:t>
            </a:r>
          </a:p>
        </p:txBody>
      </p:sp>
      <p:sp>
        <p:nvSpPr>
          <p:cNvPr id="18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78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Correlation, Outliers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888F4-1364-864D-BFE7-FB401F3F4CEB}"/>
              </a:ext>
            </a:extLst>
          </p:cNvPr>
          <p:cNvSpPr txBox="1"/>
          <p:nvPr/>
        </p:nvSpPr>
        <p:spPr>
          <a:xfrm>
            <a:off x="5313040" y="4146716"/>
            <a:ext cx="4274064" cy="20559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indent="-285750" fontAlgn="ctr">
              <a:lnSpc>
                <a:spcPct val="120000"/>
              </a:lnSpc>
              <a:spcBef>
                <a:spcPts val="400"/>
              </a:spcBef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524 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 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4,676 (Top2))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Low Y (Sale Price $184,750)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129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5632 (Top 1))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Low Y (Sale Price $160,000)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Others </a:t>
            </a:r>
          </a:p>
        </p:txBody>
      </p:sp>
      <p:grpSp>
        <p:nvGrpSpPr>
          <p:cNvPr id="19" name="Group 6">
            <a:extLst>
              <a:ext uri="{FF2B5EF4-FFF2-40B4-BE49-F238E27FC236}">
                <a16:creationId xmlns:a16="http://schemas.microsoft.com/office/drawing/2014/main" id="{604344B9-96C1-BB4D-955A-7B90F07EAC76}"/>
              </a:ext>
            </a:extLst>
          </p:cNvPr>
          <p:cNvGrpSpPr/>
          <p:nvPr/>
        </p:nvGrpSpPr>
        <p:grpSpPr>
          <a:xfrm>
            <a:off x="5349044" y="1196752"/>
            <a:ext cx="3816424" cy="3024336"/>
            <a:chOff x="6193289" y="1628800"/>
            <a:chExt cx="3512239" cy="3512239"/>
          </a:xfrm>
        </p:grpSpPr>
        <p:pic>
          <p:nvPicPr>
            <p:cNvPr id="20" name="Picture 29">
              <a:extLst>
                <a:ext uri="{FF2B5EF4-FFF2-40B4-BE49-F238E27FC236}">
                  <a16:creationId xmlns:a16="http://schemas.microsoft.com/office/drawing/2014/main" id="{9FEC8660-43FC-C844-9F32-9147793CC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3289" y="1628800"/>
              <a:ext cx="3512239" cy="3512239"/>
            </a:xfrm>
            <a:prstGeom prst="rect">
              <a:avLst/>
            </a:prstGeom>
          </p:spPr>
        </p:pic>
        <p:sp>
          <p:nvSpPr>
            <p:cNvPr id="24" name="Rectangle 27">
              <a:extLst>
                <a:ext uri="{FF2B5EF4-FFF2-40B4-BE49-F238E27FC236}">
                  <a16:creationId xmlns:a16="http://schemas.microsoft.com/office/drawing/2014/main" id="{24C2598F-3D19-AB44-A8B5-A201A6C00555}"/>
                </a:ext>
              </a:extLst>
            </p:cNvPr>
            <p:cNvSpPr/>
            <p:nvPr/>
          </p:nvSpPr>
          <p:spPr bwMode="auto">
            <a:xfrm>
              <a:off x="8769423" y="3770863"/>
              <a:ext cx="743725" cy="42176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5197405-C9AC-BC44-9C3A-5F68F17BAD06}"/>
              </a:ext>
            </a:extLst>
          </p:cNvPr>
          <p:cNvSpPr txBox="1"/>
          <p:nvPr/>
        </p:nvSpPr>
        <p:spPr>
          <a:xfrm>
            <a:off x="7941332" y="3465004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(524)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D9C655-7E31-074F-9F00-E24945B4D290}"/>
              </a:ext>
            </a:extLst>
          </p:cNvPr>
          <p:cNvSpPr txBox="1"/>
          <p:nvPr/>
        </p:nvSpPr>
        <p:spPr>
          <a:xfrm>
            <a:off x="8459341" y="3520753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(129)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5205028" y="977592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Outliers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344488" y="977592"/>
            <a:ext cx="4320371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Correlations</a:t>
            </a:r>
          </a:p>
        </p:txBody>
      </p:sp>
      <p:pic>
        <p:nvPicPr>
          <p:cNvPr id="27" name="Picture 1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2A82EEE-6DAC-6C4A-80CD-399767582C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6" y="2933554"/>
            <a:ext cx="3593595" cy="32155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4FD288F-F25E-BE49-A8EA-1695871AAECA}"/>
              </a:ext>
            </a:extLst>
          </p:cNvPr>
          <p:cNvSpPr txBox="1"/>
          <p:nvPr/>
        </p:nvSpPr>
        <p:spPr>
          <a:xfrm>
            <a:off x="493608" y="1376772"/>
            <a:ext cx="4439936" cy="16496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10000"/>
              </a:lnSpc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Y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(0.82), 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(0.71),</a:t>
            </a: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GarageCars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ExterQual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KitchenQual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..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X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variables have high correlation</a:t>
            </a:r>
          </a:p>
        </p:txBody>
      </p:sp>
    </p:spTree>
    <p:extLst>
      <p:ext uri="{BB962C8B-B14F-4D97-AF65-F5344CB8AC3E}">
        <p14:creationId xmlns:p14="http://schemas.microsoft.com/office/powerpoint/2010/main" val="893379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Variables plot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E0A2DAD-37B1-444A-8D0A-8B95EE916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772552"/>
            <a:ext cx="8028892" cy="5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75003"/>
      </p:ext>
    </p:extLst>
  </p:cSld>
  <p:clrMapOvr>
    <a:masterClrMapping/>
  </p:clrMapOvr>
</p:sld>
</file>

<file path=ppt/theme/theme1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2009-10-23T07:16:45Z</outs:dateTime>
      <outs:isPinned>true</outs:isPinned>
    </outs:relatedDate>
    <outs:relatedDate>
      <outs:type>2</outs:type>
      <outs:displayName>Created</outs:displayName>
      <outs:dateTime>2004-02-17T06:52:18Z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>
    <outs:relatedDocument>
      <outs:type>2</outs:type>
      <outs:displayName>Other documents in current folder</outs:displayName>
      <outs:uri/>
      <outs:isPinned>true</outs:isPinned>
    </outs:relatedDocument>
  </outs:relatedDocuments>
  <outs:relatedPeople>
    <outs:relatedPeopleItem>
      <outs:category>Author</outs:category>
      <outs:people>
        <outs:relatedPerson>
          <outs:displayName>SK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>
        <outs:relatedPerson>
          <outs:displayName>SK사번D\Administrator</outs:displayName>
          <outs:accountName/>
        </outs:relatedPerson>
      </outs:people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SKDocLibContentType" ma:contentTypeID="0x010100F232DC283A0D4D749B6A46903F588C0D00C29DFCFC54A01443860D6F8CC6D8836B" ma:contentTypeVersion="2" ma:contentTypeDescription="ECM 커스텀 문서라이브러리 컨텐츠 타입" ma:contentTypeScope="" ma:versionID="430730483eb166c729b8502aa397d3dc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118d686ef34531b9d4115aacee2e5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TemplateUrl" minOccurs="0"/>
                <xsd:element ref="ns1:xd_ProgID" minOccurs="0"/>
                <xsd:element ref="ns1:xd_Signature" minOccurs="0"/>
                <xsd:element ref="ns1:AuthorName" minOccurs="0"/>
                <xsd:element ref="ns1:AuthorDept" minOccurs="0"/>
                <xsd:element ref="ns1:EditorName" minOccurs="0"/>
                <xsd:element ref="ns1:EditorDept" minOccurs="0"/>
                <xsd:element ref="ns1:DocSecurityLevel" minOccurs="0"/>
                <xsd:element ref="ns1:DocSharedFil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TemplateUrl" ma:index="1" nillable="true" ma:displayName="서식 파일 링크" ma:hidden="true" ma:internalName="TemplateUrl">
      <xsd:simpleType>
        <xsd:restriction base="dms:Text"/>
      </xsd:simpleType>
    </xsd:element>
    <xsd:element name="xd_ProgID" ma:index="2" nillable="true" ma:displayName="HTML 파일 링크" ma:hidden="true" ma:internalName="xd_ProgID">
      <xsd:simpleType>
        <xsd:restriction base="dms:Text"/>
      </xsd:simpleType>
    </xsd:element>
    <xsd:element name="xd_Signature" ma:index="3" nillable="true" ma:displayName="서명됨" ma:hidden="true" ma:internalName="xd_Signature" ma:readOnly="true">
      <xsd:simpleType>
        <xsd:restriction base="dms:Boolean"/>
      </xsd:simpleType>
    </xsd:element>
    <xsd:element name="AuthorName" ma:index="6" nillable="true" ma:displayName="작성자" ma:description="작성자 이름 필드" ma:internalName="AuthorName">
      <xsd:simpleType>
        <xsd:restriction base="dms:Text"/>
      </xsd:simpleType>
    </xsd:element>
    <xsd:element name="AuthorDept" ma:index="7" nillable="true" ma:displayName="작성자 부서" ma:description="작성자 부서 필드" ma:internalName="AuthorDept">
      <xsd:simpleType>
        <xsd:restriction base="dms:Text"/>
      </xsd:simpleType>
    </xsd:element>
    <xsd:element name="EditorName" ma:index="8" nillable="true" ma:displayName="수정자" ma:description="수정자 이름 필드" ma:hidden="true" ma:internalName="EditorName">
      <xsd:simpleType>
        <xsd:restriction base="dms:Text"/>
      </xsd:simpleType>
    </xsd:element>
    <xsd:element name="EditorDept" ma:index="9" nillable="true" ma:displayName="수정자 부서" ma:description="수정자 부서 필드" ma:internalName="EditorDept">
      <xsd:simpleType>
        <xsd:restriction base="dms:Text"/>
      </xsd:simpleType>
    </xsd:element>
    <xsd:element name="DocSecurityLevel" ma:index="15" nillable="true" ma:displayName="보안등급" ma:description="보안등급 필드(문서함)" ma:internalName="DocSecurityLevel">
      <xsd:simpleType>
        <xsd:restriction base="dms:Unknown"/>
      </xsd:simpleType>
    </xsd:element>
    <xsd:element name="DocSharedFile" ma:index="17" nillable="true" ma:displayName="공유" ma:description="파일 공유 여부 필드" ma:internalName="DocSharedFil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/>
        <xsd:element ref="dc:title" minOccurs="0" maxOccurs="1" ma:index="0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ditorName xmlns="http://schemas.microsoft.com/sharepoint/v3" xsi:nil="true"/>
    <DocSecurityLevel xmlns="http://schemas.microsoft.com/sharepoint/v3" xsi:nil="true"/>
    <AuthorName xmlns="http://schemas.microsoft.com/sharepoint/v3" xsi:nil="true"/>
    <DocSharedFile xmlns="http://schemas.microsoft.com/sharepoint/v3" xsi:nil="true"/>
    <AuthorDept xmlns="http://schemas.microsoft.com/sharepoint/v3" xsi:nil="true"/>
    <EditorDept xmlns="http://schemas.microsoft.com/sharepoint/v3" xsi:nil="true"/>
    <TemplateUrl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6DBE91C-3397-40DF-B188-F37BFE7A515E}">
  <ds:schemaRefs>
    <ds:schemaRef ds:uri="http://schemas.microsoft.com/office/2009/outspace/metadata"/>
  </ds:schemaRefs>
</ds:datastoreItem>
</file>

<file path=customXml/itemProps2.xml><?xml version="1.0" encoding="utf-8"?>
<ds:datastoreItem xmlns:ds="http://schemas.openxmlformats.org/officeDocument/2006/customXml" ds:itemID="{537CF7E6-C7C2-4E8C-9DCB-A1CED83908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60AD5B-BB6D-47AA-A07C-BC26B58453B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549DA7B-1039-463A-8C15-8AEEF99EA3F1}">
  <ds:schemaRefs>
    <ds:schemaRef ds:uri="http://purl.org/dc/terms/"/>
    <ds:schemaRef ds:uri="http://schemas.microsoft.com/sharepoint/v3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146269</TotalTime>
  <Words>2115</Words>
  <Application>Microsoft Macintosh PowerPoint</Application>
  <PresentationFormat>A4 Paper (210x297 mm)</PresentationFormat>
  <Paragraphs>469</Paragraphs>
  <Slides>21</Slides>
  <Notes>0</Notes>
  <HiddenSlides>11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굴림</vt:lpstr>
      <vt:lpstr>맑은 고딕</vt:lpstr>
      <vt:lpstr>Arial</vt:lpstr>
      <vt:lpstr>Calibri</vt:lpstr>
      <vt:lpstr>Cambria Math</vt:lpstr>
      <vt:lpstr>Tahoma</vt:lpstr>
      <vt:lpstr>Wingdings</vt:lpstr>
      <vt:lpstr>2_디자인 사용자 지정</vt:lpstr>
      <vt:lpstr>3_디자인 사용자 지정</vt:lpstr>
      <vt:lpstr>PowerPoint Presentation</vt:lpstr>
      <vt:lpstr>Agenda </vt:lpstr>
      <vt:lpstr>1. Summary</vt:lpstr>
      <vt:lpstr>2. Prediction Modeling Scheme</vt:lpstr>
      <vt:lpstr>1. EDA &amp; Data pre-processing</vt:lpstr>
      <vt:lpstr>[Back-up] Y Distribution, Variable Class</vt:lpstr>
      <vt:lpstr>[Back-up] NA Imputation, Singularity removal</vt:lpstr>
      <vt:lpstr>[Back-up] Correlation, Outliers</vt:lpstr>
      <vt:lpstr>[Back-up] NA Variables plot</vt:lpstr>
      <vt:lpstr>2. Feature Engineering</vt:lpstr>
      <vt:lpstr>[Back-up] Feature Creation</vt:lpstr>
      <vt:lpstr>[Back-up] Feature Selection (1/2)</vt:lpstr>
      <vt:lpstr>[Back-up] Feature Selection (2/2)</vt:lpstr>
      <vt:lpstr>[Appendix] Variable Importance of Lasso</vt:lpstr>
      <vt:lpstr>[Appendix] Variable Importance of Random Forest</vt:lpstr>
      <vt:lpstr>[Appendix] Variable Importance of GBM</vt:lpstr>
      <vt:lpstr>3. Modeling &amp; Look-back </vt:lpstr>
      <vt:lpstr>[Back-up] Prediction Result</vt:lpstr>
      <vt:lpstr>1. Summary of Prediction Result</vt:lpstr>
      <vt:lpstr>2. Lessons Learned</vt:lpstr>
      <vt:lpstr>PowerPoint Presentation</vt:lpstr>
    </vt:vector>
  </TitlesOfParts>
  <Company>SKCorp.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IT현황(111230)_v02.pptx</dc:title>
  <dc:creator>SK</dc:creator>
  <cp:lastModifiedBy>홍 성희</cp:lastModifiedBy>
  <cp:revision>14212</cp:revision>
  <cp:lastPrinted>2018-05-13T15:12:26Z</cp:lastPrinted>
  <dcterms:created xsi:type="dcterms:W3CDTF">2004-02-17T06:52:18Z</dcterms:created>
  <dcterms:modified xsi:type="dcterms:W3CDTF">2019-11-18T06:24:50Z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0x010100F232DC283A0D4D749B6A46903F588C0D00C29DFCFC54A01443860D6F8CC6D8836B</vt:lpwstr>
  </property>
</Properties>
</file>